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4"/>
    <p:sldMasterId id="2147483745" r:id="rId5"/>
  </p:sldMasterIdLst>
  <p:notesMasterIdLst>
    <p:notesMasterId r:id="rId35"/>
  </p:notesMasterIdLst>
  <p:handoutMasterIdLst>
    <p:handoutMasterId r:id="rId36"/>
  </p:handoutMasterIdLst>
  <p:sldIdLst>
    <p:sldId id="260" r:id="rId6"/>
    <p:sldId id="2076138072" r:id="rId7"/>
    <p:sldId id="386" r:id="rId8"/>
    <p:sldId id="282" r:id="rId9"/>
    <p:sldId id="2076138066" r:id="rId10"/>
    <p:sldId id="303" r:id="rId11"/>
    <p:sldId id="2076138067" r:id="rId12"/>
    <p:sldId id="2076138091" r:id="rId13"/>
    <p:sldId id="2076138068" r:id="rId14"/>
    <p:sldId id="2076138071" r:id="rId15"/>
    <p:sldId id="2076138069" r:id="rId16"/>
    <p:sldId id="2076138073" r:id="rId17"/>
    <p:sldId id="2076138074" r:id="rId18"/>
    <p:sldId id="2076138075" r:id="rId19"/>
    <p:sldId id="2076138077" r:id="rId20"/>
    <p:sldId id="2076138076" r:id="rId21"/>
    <p:sldId id="2076138079" r:id="rId22"/>
    <p:sldId id="2076138078" r:id="rId23"/>
    <p:sldId id="2076138081" r:id="rId24"/>
    <p:sldId id="2076138082" r:id="rId25"/>
    <p:sldId id="2076138080" r:id="rId26"/>
    <p:sldId id="2076138083" r:id="rId27"/>
    <p:sldId id="2076138084" r:id="rId28"/>
    <p:sldId id="2076138085" r:id="rId29"/>
    <p:sldId id="2076138093" r:id="rId30"/>
    <p:sldId id="2076138089" r:id="rId31"/>
    <p:sldId id="2076138090" r:id="rId32"/>
    <p:sldId id="2076138092" r:id="rId33"/>
    <p:sldId id="20761380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8A4CCC-2398-8F45-A577-EB98654993A0}">
          <p14:sldIdLst>
            <p14:sldId id="260"/>
            <p14:sldId id="2076138072"/>
            <p14:sldId id="386"/>
            <p14:sldId id="282"/>
            <p14:sldId id="2076138066"/>
            <p14:sldId id="303"/>
            <p14:sldId id="2076138067"/>
            <p14:sldId id="2076138091"/>
            <p14:sldId id="2076138068"/>
            <p14:sldId id="2076138071"/>
            <p14:sldId id="2076138069"/>
            <p14:sldId id="2076138073"/>
            <p14:sldId id="2076138074"/>
            <p14:sldId id="2076138075"/>
            <p14:sldId id="2076138077"/>
            <p14:sldId id="2076138076"/>
            <p14:sldId id="2076138079"/>
            <p14:sldId id="2076138078"/>
            <p14:sldId id="2076138081"/>
            <p14:sldId id="2076138082"/>
            <p14:sldId id="2076138080"/>
            <p14:sldId id="2076138083"/>
            <p14:sldId id="2076138084"/>
            <p14:sldId id="2076138085"/>
            <p14:sldId id="2076138093"/>
            <p14:sldId id="2076138089"/>
            <p14:sldId id="2076138090"/>
            <p14:sldId id="2076138092"/>
            <p14:sldId id="20761380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B00"/>
    <a:srgbClr val="EBEBEB"/>
    <a:srgbClr val="F25433"/>
    <a:srgbClr val="4C565C"/>
    <a:srgbClr val="E5E5E5"/>
    <a:srgbClr val="E7E8EA"/>
    <a:srgbClr val="E0E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B092B-00B2-460F-BE97-470E4CC40782}" v="3" dt="2022-04-13T03:30:48.523"/>
    <p1510:client id="{DFD08C46-F70D-3542-AC72-B27068E9FCCB}" v="15" dt="2022-04-13T06:36:24.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p:restoredTop sz="63131" autoAdjust="0"/>
  </p:normalViewPr>
  <p:slideViewPr>
    <p:cSldViewPr snapToGrid="0">
      <p:cViewPr varScale="1">
        <p:scale>
          <a:sx n="150" d="100"/>
          <a:sy n="150" d="100"/>
        </p:scale>
        <p:origin x="2440" y="160"/>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Connors | Codify" userId="6488be45-be98-4294-a54c-e04c553ad937" providerId="ADAL" clId="{DFD08C46-F70D-3542-AC72-B27068E9FCCB}"/>
    <pc:docChg chg="undo custSel modSld">
      <pc:chgData name="David Connors | Codify" userId="6488be45-be98-4294-a54c-e04c553ad937" providerId="ADAL" clId="{DFD08C46-F70D-3542-AC72-B27068E9FCCB}" dt="2022-04-13T06:36:54.713" v="35" actId="1038"/>
      <pc:docMkLst>
        <pc:docMk/>
      </pc:docMkLst>
      <pc:sldChg chg="modNotesTx">
        <pc:chgData name="David Connors | Codify" userId="6488be45-be98-4294-a54c-e04c553ad937" providerId="ADAL" clId="{DFD08C46-F70D-3542-AC72-B27068E9FCCB}" dt="2022-04-13T06:33:37.505" v="0" actId="6549"/>
        <pc:sldMkLst>
          <pc:docMk/>
          <pc:sldMk cId="1319456419" sldId="260"/>
        </pc:sldMkLst>
      </pc:sldChg>
      <pc:sldChg chg="addSp delSp modSp mod">
        <pc:chgData name="David Connors | Codify" userId="6488be45-be98-4294-a54c-e04c553ad937" providerId="ADAL" clId="{DFD08C46-F70D-3542-AC72-B27068E9FCCB}" dt="2022-04-13T06:36:54.713" v="35" actId="1038"/>
        <pc:sldMkLst>
          <pc:docMk/>
          <pc:sldMk cId="1718986074" sldId="2076138091"/>
        </pc:sldMkLst>
        <pc:picChg chg="add mod">
          <ac:chgData name="David Connors | Codify" userId="6488be45-be98-4294-a54c-e04c553ad937" providerId="ADAL" clId="{DFD08C46-F70D-3542-AC72-B27068E9FCCB}" dt="2022-04-13T06:36:54.713" v="35" actId="1038"/>
          <ac:picMkLst>
            <pc:docMk/>
            <pc:sldMk cId="1718986074" sldId="2076138091"/>
            <ac:picMk id="3" creationId="{D166787F-942B-5E33-0604-E139096246D9}"/>
          </ac:picMkLst>
        </pc:picChg>
        <pc:picChg chg="del mod">
          <ac:chgData name="David Connors | Codify" userId="6488be45-be98-4294-a54c-e04c553ad937" providerId="ADAL" clId="{DFD08C46-F70D-3542-AC72-B27068E9FCCB}" dt="2022-04-13T06:36:43.960" v="22" actId="478"/>
          <ac:picMkLst>
            <pc:docMk/>
            <pc:sldMk cId="1718986074" sldId="2076138091"/>
            <ac:picMk id="10" creationId="{378282EE-B2CA-4341-92B3-967F034216BC}"/>
          </ac:picMkLst>
        </pc:picChg>
      </pc:sldChg>
      <pc:sldChg chg="delSp mod modNotesTx">
        <pc:chgData name="David Connors | Codify" userId="6488be45-be98-4294-a54c-e04c553ad937" providerId="ADAL" clId="{DFD08C46-F70D-3542-AC72-B27068E9FCCB}" dt="2022-04-13T06:33:54.519" v="2" actId="478"/>
        <pc:sldMkLst>
          <pc:docMk/>
          <pc:sldMk cId="1314664834" sldId="2076138093"/>
        </pc:sldMkLst>
        <pc:spChg chg="del">
          <ac:chgData name="David Connors | Codify" userId="6488be45-be98-4294-a54c-e04c553ad937" providerId="ADAL" clId="{DFD08C46-F70D-3542-AC72-B27068E9FCCB}" dt="2022-04-13T06:33:54.519" v="2" actId="478"/>
          <ac:spMkLst>
            <pc:docMk/>
            <pc:sldMk cId="1314664834" sldId="2076138093"/>
            <ac:spMk id="4" creationId="{5AF22C74-CEF5-4DC7-9353-E78A3AC15BA2}"/>
          </ac:spMkLst>
        </pc:spChg>
      </pc:sldChg>
      <pc:sldChg chg="modNotesTx">
        <pc:chgData name="David Connors | Codify" userId="6488be45-be98-4294-a54c-e04c553ad937" providerId="ADAL" clId="{DFD08C46-F70D-3542-AC72-B27068E9FCCB}" dt="2022-04-13T06:34:08.671" v="3" actId="6549"/>
        <pc:sldMkLst>
          <pc:docMk/>
          <pc:sldMk cId="55968296" sldId="20761380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565AEE-9825-40DF-91E0-29AC615C9B30}" type="datetimeFigureOut">
              <a:rPr lang="en-AU" smtClean="0"/>
              <a:t>13/4/2022</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BF8106-37C0-4B5F-A97E-D8245261C150}" type="slidenum">
              <a:rPr lang="en-AU" smtClean="0"/>
              <a:t>‹#›</a:t>
            </a:fld>
            <a:endParaRPr lang="en-AU"/>
          </a:p>
        </p:txBody>
      </p:sp>
    </p:spTree>
    <p:extLst>
      <p:ext uri="{BB962C8B-B14F-4D97-AF65-F5344CB8AC3E}">
        <p14:creationId xmlns:p14="http://schemas.microsoft.com/office/powerpoint/2010/main" val="3273231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D6EF6-1E4A-4DB3-9C84-F76DC1B3BB07}" type="datetimeFigureOut">
              <a:rPr lang="en-AU" smtClean="0"/>
              <a:t>13/4/2022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64231-5C99-4FD8-AAC9-2569F311EB0B}" type="slidenum">
              <a:rPr lang="en-AU" smtClean="0"/>
              <a:t>‹#›</a:t>
            </a:fld>
            <a:endParaRPr lang="en-AU"/>
          </a:p>
        </p:txBody>
      </p:sp>
    </p:spTree>
    <p:extLst>
      <p:ext uri="{BB962C8B-B14F-4D97-AF65-F5344CB8AC3E}">
        <p14:creationId xmlns:p14="http://schemas.microsoft.com/office/powerpoint/2010/main" val="80743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5B164231-5C99-4FD8-AAC9-2569F311EB0B}" type="slidenum">
              <a:rPr lang="en-AU" smtClean="0"/>
              <a:t>1</a:t>
            </a:fld>
            <a:endParaRPr lang="en-AU"/>
          </a:p>
        </p:txBody>
      </p:sp>
    </p:spTree>
    <p:extLst>
      <p:ext uri="{BB962C8B-B14F-4D97-AF65-F5344CB8AC3E}">
        <p14:creationId xmlns:p14="http://schemas.microsoft.com/office/powerpoint/2010/main" val="39640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Dan</a:t>
            </a:r>
          </a:p>
          <a:p>
            <a:endParaRPr lang="en-AU" b="0" dirty="0"/>
          </a:p>
          <a:p>
            <a:pPr marL="171450" lvl="0" indent="-171450">
              <a:buFont typeface="Arial" panose="020B0604020202020204" pitchFamily="34" charset="0"/>
              <a:buChar char="•"/>
            </a:pPr>
            <a:r>
              <a:rPr lang="en-AU" b="0" dirty="0"/>
              <a:t>SQL </a:t>
            </a:r>
            <a:r>
              <a:rPr lang="en-AU" b="0" dirty="0" err="1"/>
              <a:t>Filestream</a:t>
            </a:r>
            <a:endParaRPr lang="en-AU" b="0" dirty="0"/>
          </a:p>
          <a:p>
            <a:pPr marL="628650" lvl="1" indent="-171450">
              <a:buFont typeface="Arial" panose="020B0604020202020204" pitchFamily="34" charset="0"/>
              <a:buChar char="•"/>
            </a:pPr>
            <a:r>
              <a:rPr lang="en-AU" b="0" dirty="0"/>
              <a:t>SQL is still the best engine for OLTP operations</a:t>
            </a:r>
          </a:p>
          <a:p>
            <a:pPr marL="628650" lvl="1" indent="-171450">
              <a:buFont typeface="Arial" panose="020B0604020202020204" pitchFamily="34" charset="0"/>
              <a:buChar char="•"/>
            </a:pPr>
            <a:r>
              <a:rPr lang="en-AU" b="0" dirty="0"/>
              <a:t>Files under </a:t>
            </a:r>
            <a:r>
              <a:rPr lang="en-AU" b="0" dirty="0" err="1"/>
              <a:t>filestream</a:t>
            </a:r>
            <a:r>
              <a:rPr lang="en-AU" b="0" dirty="0"/>
              <a:t> go to disk but are fed via the SQL Server engine</a:t>
            </a:r>
          </a:p>
          <a:p>
            <a:pPr marL="628650" lvl="1" indent="-171450">
              <a:buFont typeface="Arial" panose="020B0604020202020204" pitchFamily="34" charset="0"/>
              <a:buChar char="•"/>
            </a:pPr>
            <a:r>
              <a:rPr lang="en-AU" b="0" dirty="0"/>
              <a:t>Not supported by Azure SQL and even if it were, storing assets via SQL would likely be costly</a:t>
            </a:r>
          </a:p>
          <a:p>
            <a:pPr marL="628650" lvl="1" indent="-171450">
              <a:buFont typeface="Arial" panose="020B0604020202020204" pitchFamily="34" charset="0"/>
              <a:buChar char="•"/>
            </a:pPr>
            <a:r>
              <a:rPr lang="en-AU" b="0" dirty="0"/>
              <a:t>You would also miss out on the Azure storage features (lifecycle management, versioning, etc)</a:t>
            </a:r>
          </a:p>
          <a:p>
            <a:pPr marL="171450" lvl="0" indent="-171450">
              <a:buFont typeface="Arial" panose="020B0604020202020204" pitchFamily="34" charset="0"/>
              <a:buChar char="•"/>
            </a:pPr>
            <a:r>
              <a:rPr lang="en-AU" b="0" dirty="0"/>
              <a:t>Azure Storage</a:t>
            </a:r>
          </a:p>
          <a:p>
            <a:pPr marL="628650" lvl="1" indent="-171450">
              <a:buFont typeface="Arial" panose="020B0604020202020204" pitchFamily="34" charset="0"/>
              <a:buChar char="•"/>
            </a:pPr>
            <a:r>
              <a:rPr lang="en-AU" b="0" dirty="0"/>
              <a:t>The binaries needed to exist transactionally with the SQL data but this is not possible in a heterogenous storage model</a:t>
            </a:r>
          </a:p>
          <a:p>
            <a:pPr marL="628650" lvl="1" indent="-171450">
              <a:buFont typeface="Arial" panose="020B0604020202020204" pitchFamily="34" charset="0"/>
              <a:buChar char="•"/>
            </a:pPr>
            <a:r>
              <a:rPr lang="en-AU" b="0" dirty="0"/>
              <a:t>We opted to write the binaries to storage and upon success commit the meta data record to SQL Server</a:t>
            </a:r>
          </a:p>
          <a:p>
            <a:pPr marL="1085850" lvl="2" indent="-171450">
              <a:buFont typeface="Arial" panose="020B0604020202020204" pitchFamily="34" charset="0"/>
              <a:buChar char="•"/>
            </a:pPr>
            <a:r>
              <a:rPr lang="en-AU" b="0" dirty="0"/>
              <a:t>No chance of orphaned meta data</a:t>
            </a:r>
          </a:p>
          <a:p>
            <a:pPr marL="171450" lvl="0" indent="-171450">
              <a:buFont typeface="Arial" panose="020B0604020202020204" pitchFamily="34" charset="0"/>
              <a:buChar char="•"/>
            </a:pPr>
            <a:r>
              <a:rPr lang="en-AU" b="0" dirty="0"/>
              <a:t>Benefits of taking this out of SQL Server</a:t>
            </a:r>
          </a:p>
          <a:p>
            <a:pPr marL="628650" lvl="1" indent="-171450">
              <a:buFont typeface="Arial" panose="020B0604020202020204" pitchFamily="34" charset="0"/>
              <a:buChar char="•"/>
            </a:pPr>
            <a:r>
              <a:rPr lang="en-AU" b="0" dirty="0"/>
              <a:t>Made a move to the cloud possible</a:t>
            </a:r>
          </a:p>
          <a:p>
            <a:pPr marL="628650" lvl="1" indent="-171450">
              <a:buFont typeface="Arial" panose="020B0604020202020204" pitchFamily="34" charset="0"/>
              <a:buChar char="•"/>
            </a:pPr>
            <a:r>
              <a:rPr lang="en-AU" b="0" dirty="0"/>
              <a:t>Simplifies back up and restore procedures significantly</a:t>
            </a:r>
          </a:p>
          <a:p>
            <a:pPr marL="628650" lvl="1" indent="-171450">
              <a:buFont typeface="Arial" panose="020B0604020202020204" pitchFamily="34" charset="0"/>
              <a:buChar char="•"/>
            </a:pPr>
            <a:r>
              <a:rPr lang="en-AU" b="0" dirty="0"/>
              <a:t>Question mark hanging over the head of the </a:t>
            </a:r>
            <a:r>
              <a:rPr lang="en-AU" b="0" dirty="0" err="1"/>
              <a:t>filestream</a:t>
            </a:r>
            <a:r>
              <a:rPr lang="en-AU" b="0" dirty="0"/>
              <a:t> feature anyway</a:t>
            </a:r>
          </a:p>
          <a:p>
            <a:pPr marL="628650" lvl="1" indent="-171450">
              <a:buFont typeface="Arial" panose="020B0604020202020204" pitchFamily="34" charset="0"/>
              <a:buChar char="•"/>
            </a:pPr>
            <a:r>
              <a:rPr lang="en-AU" b="0" dirty="0"/>
              <a:t>Access the full benefits of Azure storage</a:t>
            </a:r>
          </a:p>
          <a:p>
            <a:pPr marL="628650" lvl="1" indent="-171450">
              <a:buFont typeface="Arial" panose="020B0604020202020204" pitchFamily="34" charset="0"/>
              <a:buChar char="•"/>
            </a:pPr>
            <a:endParaRPr lang="en-AU" b="0" dirty="0"/>
          </a:p>
          <a:p>
            <a:pPr marL="171450" lvl="0" indent="-171450">
              <a:buFont typeface="Arial" panose="020B0604020202020204" pitchFamily="34" charset="0"/>
              <a:buChar char="•"/>
            </a:pPr>
            <a:r>
              <a:rPr lang="en-AU" b="0" dirty="0"/>
              <a:t>Logging</a:t>
            </a:r>
          </a:p>
          <a:p>
            <a:pPr marL="628650" lvl="1" indent="-171450">
              <a:buFont typeface="Arial" panose="020B0604020202020204" pitchFamily="34" charset="0"/>
              <a:buChar char="•"/>
            </a:pPr>
            <a:r>
              <a:rPr lang="en-AU" b="0" dirty="0"/>
              <a:t>Existing solution was really the minimum viable logging</a:t>
            </a:r>
          </a:p>
          <a:p>
            <a:pPr marL="628650" lvl="1" indent="-171450">
              <a:buFont typeface="Arial" panose="020B0604020202020204" pitchFamily="34" charset="0"/>
              <a:buChar char="•"/>
            </a:pPr>
            <a:r>
              <a:rPr lang="en-AU" b="0" dirty="0"/>
              <a:t>Requires high trust to write to the Application Log</a:t>
            </a:r>
          </a:p>
          <a:p>
            <a:pPr marL="628650" lvl="1" indent="-171450">
              <a:buFont typeface="Arial" panose="020B0604020202020204" pitchFamily="34" charset="0"/>
              <a:buChar char="•"/>
            </a:pPr>
            <a:r>
              <a:rPr lang="en-AU" b="0" dirty="0"/>
              <a:t>The vendor did not think about operational requirements</a:t>
            </a:r>
          </a:p>
          <a:p>
            <a:pPr marL="1085850" lvl="2" indent="-171450">
              <a:buFont typeface="Arial" panose="020B0604020202020204" pitchFamily="34" charset="0"/>
              <a:buChar char="•"/>
            </a:pPr>
            <a:r>
              <a:rPr lang="en-AU" b="0" dirty="0"/>
              <a:t>How do I look at these logs without going into the VM?</a:t>
            </a:r>
          </a:p>
          <a:p>
            <a:pPr marL="1085850" lvl="2" indent="-171450">
              <a:buFont typeface="Arial" panose="020B0604020202020204" pitchFamily="34" charset="0"/>
              <a:buChar char="•"/>
            </a:pPr>
            <a:r>
              <a:rPr lang="en-AU" b="0" dirty="0"/>
              <a:t>How do I parse the logs and query them for insights?</a:t>
            </a:r>
          </a:p>
          <a:p>
            <a:pPr marL="1085850" lvl="2" indent="-171450">
              <a:buFont typeface="Arial" panose="020B0604020202020204" pitchFamily="34" charset="0"/>
              <a:buChar char="•"/>
            </a:pPr>
            <a:r>
              <a:rPr lang="en-AU" b="0" dirty="0"/>
              <a:t>How do I create alerts for operational issues?</a:t>
            </a:r>
          </a:p>
          <a:p>
            <a:pPr marL="1085850" lvl="2" indent="-171450">
              <a:buFont typeface="Arial" panose="020B0604020202020204" pitchFamily="34" charset="0"/>
              <a:buChar char="•"/>
            </a:pPr>
            <a:r>
              <a:rPr lang="en-AU" b="0" dirty="0"/>
              <a:t>How do I retain and rotate them over time? </a:t>
            </a:r>
          </a:p>
          <a:p>
            <a:pPr marL="171450" lvl="0" indent="-171450">
              <a:buFont typeface="Arial" panose="020B0604020202020204" pitchFamily="34" charset="0"/>
              <a:buChar char="•"/>
            </a:pPr>
            <a:r>
              <a:rPr lang="en-AU" b="0" dirty="0"/>
              <a:t>Azure App Insights</a:t>
            </a:r>
          </a:p>
          <a:p>
            <a:pPr marL="628650" lvl="1" indent="-171450">
              <a:buFont typeface="Arial" panose="020B0604020202020204" pitchFamily="34" charset="0"/>
              <a:buChar char="•"/>
            </a:pPr>
            <a:r>
              <a:rPr lang="en-AU" b="0" dirty="0"/>
              <a:t>Replaced the logging infrastructure with Azure App Insights</a:t>
            </a:r>
          </a:p>
          <a:p>
            <a:pPr marL="628650" lvl="1" indent="-171450">
              <a:buFont typeface="Arial" panose="020B0604020202020204" pitchFamily="34" charset="0"/>
              <a:buChar char="•"/>
            </a:pPr>
            <a:r>
              <a:rPr lang="en-AU" b="0" dirty="0"/>
              <a:t>Externalises logs from the application</a:t>
            </a:r>
          </a:p>
          <a:p>
            <a:pPr marL="628650" lvl="1" indent="-171450">
              <a:buFont typeface="Arial" panose="020B0604020202020204" pitchFamily="34" charset="0"/>
              <a:buChar char="•"/>
            </a:pPr>
            <a:r>
              <a:rPr lang="en-AU" b="0" dirty="0"/>
              <a:t>Lets you set retention policies</a:t>
            </a:r>
          </a:p>
          <a:p>
            <a:pPr marL="628650" lvl="1" indent="-171450">
              <a:buFont typeface="Arial" panose="020B0604020202020204" pitchFamily="34" charset="0"/>
              <a:buChar char="•"/>
            </a:pPr>
            <a:r>
              <a:rPr lang="en-AU" b="0" dirty="0"/>
              <a:t>Can bubble data up to Azure monitor</a:t>
            </a:r>
          </a:p>
          <a:p>
            <a:pPr marL="628650" lvl="1" indent="-171450">
              <a:buFont typeface="Arial" panose="020B0604020202020204" pitchFamily="34" charset="0"/>
              <a:buChar char="•"/>
            </a:pPr>
            <a:r>
              <a:rPr lang="en-AU" b="0" dirty="0"/>
              <a:t>Possible to set up log queries</a:t>
            </a:r>
          </a:p>
          <a:p>
            <a:pPr marL="628650" lvl="1" indent="-171450">
              <a:buFont typeface="Arial" panose="020B0604020202020204" pitchFamily="34" charset="0"/>
              <a:buChar char="•"/>
            </a:pPr>
            <a:r>
              <a:rPr lang="en-AU" b="0" dirty="0"/>
              <a:t>The queries can be leveraged to set up alerts</a:t>
            </a:r>
          </a:p>
          <a:p>
            <a:pPr marL="628650" lvl="1" indent="-171450">
              <a:buFont typeface="Arial" panose="020B0604020202020204" pitchFamily="34" charset="0"/>
              <a:buChar char="•"/>
            </a:pPr>
            <a:r>
              <a:rPr lang="en-AU" b="0" dirty="0"/>
              <a:t>Allows deep dive into exceptions when a runtime error occurs</a:t>
            </a:r>
          </a:p>
          <a:p>
            <a:pPr marL="1085850" lvl="2" indent="-171450">
              <a:buFont typeface="Arial" panose="020B0604020202020204" pitchFamily="34" charset="0"/>
              <a:buChar char="•"/>
            </a:pPr>
            <a:r>
              <a:rPr lang="en-AU" b="0" dirty="0" err="1"/>
              <a:t>Eg</a:t>
            </a:r>
            <a:r>
              <a:rPr lang="en-AU" b="0" dirty="0"/>
              <a:t> see full stack trace, underlying SQL commands</a:t>
            </a:r>
          </a:p>
          <a:p>
            <a:pPr marL="628650" lvl="1" indent="-171450">
              <a:buFont typeface="Arial" panose="020B0604020202020204" pitchFamily="34" charset="0"/>
              <a:buChar char="•"/>
            </a:pPr>
            <a:r>
              <a:rPr lang="en-AU" b="0" dirty="0"/>
              <a:t>Gave us performance characteristics out of the box so we can see which endpoints were hot and where the </a:t>
            </a:r>
            <a:r>
              <a:rPr lang="en-AU" b="0" dirty="0" err="1"/>
              <a:t>devs</a:t>
            </a:r>
            <a:r>
              <a:rPr lang="en-AU" b="0" dirty="0"/>
              <a:t> need to focus optimisation efforts</a:t>
            </a:r>
          </a:p>
          <a:p>
            <a:pPr marL="171450" lvl="0" indent="-171450">
              <a:buFont typeface="Arial" panose="020B0604020202020204" pitchFamily="34" charset="0"/>
              <a:buChar char="•"/>
            </a:pPr>
            <a:endParaRPr lang="en-AU" b="0" dirty="0"/>
          </a:p>
          <a:p>
            <a:pPr marL="628650" lvl="1" indent="-171450">
              <a:buFont typeface="Arial" panose="020B0604020202020204" pitchFamily="34" charset="0"/>
              <a:buChar char="•"/>
            </a:pPr>
            <a:endParaRPr lang="en-AU" b="0" dirty="0"/>
          </a:p>
          <a:p>
            <a:pPr marL="171450" lvl="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5B164231-5C99-4FD8-AAC9-2569F311EB0B}" type="slidenum">
              <a:rPr lang="en-AU" smtClean="0"/>
              <a:t>10</a:t>
            </a:fld>
            <a:endParaRPr lang="en-AU"/>
          </a:p>
        </p:txBody>
      </p:sp>
    </p:spTree>
    <p:extLst>
      <p:ext uri="{BB962C8B-B14F-4D97-AF65-F5344CB8AC3E}">
        <p14:creationId xmlns:p14="http://schemas.microsoft.com/office/powerpoint/2010/main" val="303597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endParaRPr lang="en-AU" dirty="0"/>
          </a:p>
          <a:p>
            <a:pPr marL="171450" indent="-171450">
              <a:buFont typeface="Arial" panose="020B0604020202020204" pitchFamily="34" charset="0"/>
              <a:buChar char="•"/>
            </a:pPr>
            <a:r>
              <a:rPr lang="en-AU" dirty="0"/>
              <a:t>The genomics solution needed print barcodes to track samples as they were analysed in various lab environments</a:t>
            </a:r>
          </a:p>
          <a:p>
            <a:pPr marL="171450" indent="-171450">
              <a:buFont typeface="Arial" panose="020B0604020202020204" pitchFamily="34" charset="0"/>
              <a:buChar char="•"/>
            </a:pPr>
            <a:r>
              <a:rPr lang="en-AU" dirty="0"/>
              <a:t>The printers were addressable via TCP socket on the customer’s WAN</a:t>
            </a:r>
          </a:p>
          <a:p>
            <a:pPr marL="171450" indent="-171450">
              <a:buFont typeface="Arial" panose="020B0604020202020204" pitchFamily="34" charset="0"/>
              <a:buChar char="•"/>
            </a:pPr>
            <a:r>
              <a:rPr lang="en-AU" dirty="0"/>
              <a:t>Moving to public scale unit App Service means this connectivity was not initially possible</a:t>
            </a:r>
          </a:p>
          <a:p>
            <a:pPr marL="171450" lvl="0" indent="-171450">
              <a:buFont typeface="Arial" panose="020B0604020202020204" pitchFamily="34" charset="0"/>
              <a:buChar char="•"/>
            </a:pPr>
            <a:r>
              <a:rPr lang="en-AU" dirty="0" err="1"/>
              <a:t>VNet</a:t>
            </a:r>
            <a:r>
              <a:rPr lang="en-AU" dirty="0"/>
              <a:t> integration was released around this time</a:t>
            </a:r>
          </a:p>
          <a:p>
            <a:pPr marL="171450" lvl="0" indent="-171450">
              <a:buFont typeface="Arial" panose="020B0604020202020204" pitchFamily="34" charset="0"/>
              <a:buChar char="•"/>
            </a:pPr>
            <a:r>
              <a:rPr lang="en-AU" b="1" dirty="0"/>
              <a:t>DON’T TALK ABOUT VNET and PRIVATE LINK TOO MUCH – IT IS ON THE NEXT SLIDE</a:t>
            </a:r>
          </a:p>
          <a:p>
            <a:pPr marL="171450" lvl="0" indent="-171450">
              <a:buFont typeface="Arial" panose="020B0604020202020204" pitchFamily="34" charset="0"/>
              <a:buChar char="•"/>
            </a:pPr>
            <a:r>
              <a:rPr lang="en-AU" dirty="0"/>
              <a:t>This enabled integration of the App Service with the customer’s corporate network</a:t>
            </a:r>
          </a:p>
          <a:p>
            <a:pPr marL="171450" lvl="0" indent="-171450">
              <a:buFont typeface="Arial" panose="020B0604020202020204" pitchFamily="34" charset="0"/>
              <a:buChar char="•"/>
            </a:pPr>
            <a:r>
              <a:rPr lang="en-AU" dirty="0"/>
              <a:t>This has been running for 1.5 years or so now and proven completely reliable</a:t>
            </a:r>
          </a:p>
          <a:p>
            <a:endParaRPr lang="en-AU" dirty="0"/>
          </a:p>
          <a:p>
            <a:r>
              <a:rPr lang="en-AU" b="1" dirty="0"/>
              <a:t>Dan</a:t>
            </a:r>
          </a:p>
          <a:p>
            <a:endParaRPr lang="en-AU" dirty="0"/>
          </a:p>
          <a:p>
            <a:pPr marL="171450" indent="-171450">
              <a:buFont typeface="Arial" panose="020B0604020202020204" pitchFamily="34" charset="0"/>
              <a:buChar char="•"/>
            </a:pPr>
            <a:r>
              <a:rPr lang="en-AU" dirty="0"/>
              <a:t>On Premises DevOps</a:t>
            </a:r>
          </a:p>
          <a:p>
            <a:pPr marL="628650" lvl="1" indent="-171450">
              <a:buFont typeface="Arial" panose="020B0604020202020204" pitchFamily="34" charset="0"/>
              <a:buChar char="•"/>
            </a:pPr>
            <a:r>
              <a:rPr lang="en-AU" dirty="0"/>
              <a:t>Current solution was very substandard</a:t>
            </a:r>
          </a:p>
          <a:p>
            <a:pPr marL="628650" lvl="1" indent="-171450">
              <a:buFont typeface="Arial" panose="020B0604020202020204" pitchFamily="34" charset="0"/>
              <a:buChar char="•"/>
            </a:pPr>
            <a:r>
              <a:rPr lang="en-AU" dirty="0"/>
              <a:t>Customer did not control the IP or the processes</a:t>
            </a:r>
          </a:p>
          <a:p>
            <a:pPr marL="628650" lvl="1" indent="-171450">
              <a:buFont typeface="Arial" panose="020B0604020202020204" pitchFamily="34" charset="0"/>
              <a:buChar char="•"/>
            </a:pPr>
            <a:r>
              <a:rPr lang="en-AU" dirty="0"/>
              <a:t>Makes breaking up with a supplier hard if push comes to shove</a:t>
            </a:r>
          </a:p>
          <a:p>
            <a:pPr marL="628650" lvl="1" indent="-171450">
              <a:buFont typeface="Arial" panose="020B0604020202020204" pitchFamily="34" charset="0"/>
              <a:buChar char="•"/>
            </a:pPr>
            <a:r>
              <a:rPr lang="en-AU" dirty="0"/>
              <a:t>No visibility over what is being written</a:t>
            </a:r>
          </a:p>
          <a:p>
            <a:pPr marL="628650" lvl="1" indent="-171450">
              <a:buFont typeface="Arial" panose="020B0604020202020204" pitchFamily="34" charset="0"/>
              <a:buChar char="•"/>
            </a:pPr>
            <a:r>
              <a:rPr lang="en-AU" dirty="0"/>
              <a:t>No visibility over what has been released to what environments</a:t>
            </a:r>
          </a:p>
          <a:p>
            <a:pPr marL="628650" lvl="1" indent="-171450">
              <a:buFont typeface="Arial" panose="020B0604020202020204" pitchFamily="34" charset="0"/>
              <a:buChar char="•"/>
            </a:pPr>
            <a:r>
              <a:rPr lang="en-AU" dirty="0"/>
              <a:t>Complete reliance on the supplier to publish changes between environment stages</a:t>
            </a:r>
          </a:p>
          <a:p>
            <a:pPr marL="171450" indent="-171450">
              <a:buFont typeface="Arial" panose="020B0604020202020204" pitchFamily="34" charset="0"/>
              <a:buChar char="•"/>
            </a:pPr>
            <a:r>
              <a:rPr lang="en-AU" dirty="0"/>
              <a:t>Azure DevOps</a:t>
            </a:r>
          </a:p>
          <a:p>
            <a:pPr marL="628650" lvl="1" indent="-171450">
              <a:buFont typeface="Arial" panose="020B0604020202020204" pitchFamily="34" charset="0"/>
              <a:buChar char="•"/>
            </a:pPr>
            <a:r>
              <a:rPr lang="en-AU" dirty="0"/>
              <a:t>Re-engineered the DevOps SDLC to be based around Azure DevOps</a:t>
            </a:r>
          </a:p>
          <a:p>
            <a:pPr marL="628650" lvl="1" indent="-171450">
              <a:buFont typeface="Arial" panose="020B0604020202020204" pitchFamily="34" charset="0"/>
              <a:buChar char="•"/>
            </a:pPr>
            <a:r>
              <a:rPr lang="en-AU" dirty="0"/>
              <a:t>Puts the customer in control of their own source code and destiny</a:t>
            </a:r>
          </a:p>
          <a:p>
            <a:pPr marL="628650" lvl="1" indent="-171450">
              <a:buFont typeface="Arial" panose="020B0604020202020204" pitchFamily="34" charset="0"/>
              <a:buChar char="•"/>
            </a:pPr>
            <a:r>
              <a:rPr lang="en-AU" dirty="0"/>
              <a:t>Supplier pushes code to the customer’s tenancy leveraging federated identities</a:t>
            </a:r>
          </a:p>
          <a:p>
            <a:pPr marL="628650" lvl="1" indent="-171450">
              <a:buFont typeface="Arial" panose="020B0604020202020204" pitchFamily="34" charset="0"/>
              <a:buChar char="•"/>
            </a:pPr>
            <a:r>
              <a:rPr lang="en-AU" dirty="0"/>
              <a:t>Automated deployment to CI </a:t>
            </a:r>
          </a:p>
          <a:p>
            <a:pPr marL="628650" lvl="1" indent="-171450">
              <a:buFont typeface="Arial" panose="020B0604020202020204" pitchFamily="34" charset="0"/>
              <a:buChar char="•"/>
            </a:pPr>
            <a:r>
              <a:rPr lang="en-AU" dirty="0"/>
              <a:t>Customer’s testers could deploy builds to the test environment at will and in a controlled and audited fashion</a:t>
            </a:r>
          </a:p>
          <a:p>
            <a:pPr marL="628650" lvl="1" indent="-171450">
              <a:buFont typeface="Arial" panose="020B0604020202020204" pitchFamily="34" charset="0"/>
              <a:buChar char="•"/>
            </a:pPr>
            <a:r>
              <a:rPr lang="en-AU" dirty="0"/>
              <a:t>Full visibility and </a:t>
            </a:r>
            <a:r>
              <a:rPr lang="en-AU" dirty="0" err="1"/>
              <a:t>tracability</a:t>
            </a:r>
            <a:r>
              <a:rPr lang="en-AU" dirty="0"/>
              <a:t> at which version each environment stage is at</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11</a:t>
            </a:fld>
            <a:endParaRPr lang="en-AU"/>
          </a:p>
        </p:txBody>
      </p:sp>
    </p:spTree>
    <p:extLst>
      <p:ext uri="{BB962C8B-B14F-4D97-AF65-F5344CB8AC3E}">
        <p14:creationId xmlns:p14="http://schemas.microsoft.com/office/powerpoint/2010/main" val="427446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endParaRPr lang="en-AU" dirty="0"/>
          </a:p>
          <a:p>
            <a:r>
              <a:rPr lang="en-AU" dirty="0"/>
              <a:t>A lot has changed recently in Azure</a:t>
            </a:r>
          </a:p>
          <a:p>
            <a:pPr marL="171450" indent="-171450">
              <a:buFont typeface="Arial" panose="020B0604020202020204" pitchFamily="34" charset="0"/>
              <a:buChar char="•"/>
            </a:pPr>
            <a:r>
              <a:rPr lang="en-AU" dirty="0"/>
              <a:t>Azure </a:t>
            </a:r>
            <a:r>
              <a:rPr lang="en-AU" dirty="0" err="1"/>
              <a:t>VNet</a:t>
            </a:r>
            <a:r>
              <a:rPr lang="en-AU" dirty="0"/>
              <a:t> integration has been around for some time</a:t>
            </a:r>
          </a:p>
          <a:p>
            <a:pPr marL="171450" indent="-171450">
              <a:buFont typeface="Arial" panose="020B0604020202020204" pitchFamily="34" charset="0"/>
              <a:buChar char="•"/>
            </a:pPr>
            <a:r>
              <a:rPr lang="en-AU" dirty="0"/>
              <a:t>Azure </a:t>
            </a:r>
            <a:r>
              <a:rPr lang="en-AU" dirty="0" err="1"/>
              <a:t>PrivateLink</a:t>
            </a:r>
            <a:r>
              <a:rPr lang="en-AU" dirty="0"/>
              <a:t> is a new service</a:t>
            </a:r>
          </a:p>
          <a:p>
            <a:pPr marL="171450" indent="-171450">
              <a:buFont typeface="Arial" panose="020B0604020202020204" pitchFamily="34" charset="0"/>
              <a:buChar char="•"/>
            </a:pPr>
            <a:r>
              <a:rPr lang="en-AU" dirty="0"/>
              <a:t>Being progressively rolled out across Azure services with extensive coverage</a:t>
            </a:r>
          </a:p>
          <a:p>
            <a:pPr marL="628650" lvl="1" indent="-171450">
              <a:buFont typeface="Arial" panose="020B0604020202020204" pitchFamily="34" charset="0"/>
              <a:buChar char="•"/>
            </a:pPr>
            <a:r>
              <a:rPr lang="en-AU" dirty="0"/>
              <a:t>Everything you need for app modernisation is there today</a:t>
            </a:r>
          </a:p>
          <a:p>
            <a:pPr marL="628650" lvl="1" indent="-171450">
              <a:buFont typeface="Arial" panose="020B0604020202020204" pitchFamily="34" charset="0"/>
              <a:buChar char="•"/>
            </a:pPr>
            <a:r>
              <a:rPr lang="en-AU" dirty="0"/>
              <a:t>App Service, Service Bus, Azure SQL, Azure Synapse, Azure Monitor / App Insights, Key Vault. </a:t>
            </a:r>
          </a:p>
          <a:p>
            <a:pPr marL="171450" indent="-171450">
              <a:buFont typeface="Arial" panose="020B0604020202020204" pitchFamily="34" charset="0"/>
              <a:buChar char="•"/>
            </a:pPr>
            <a:r>
              <a:rPr lang="en-AU" dirty="0" err="1"/>
              <a:t>VNet</a:t>
            </a:r>
            <a:r>
              <a:rPr lang="en-AU" dirty="0"/>
              <a:t> integration allows your apps to reach into your private address space</a:t>
            </a:r>
          </a:p>
          <a:p>
            <a:pPr marL="628650" lvl="1" indent="-171450">
              <a:buFont typeface="Arial" panose="020B0604020202020204" pitchFamily="34" charset="0"/>
              <a:buChar char="•"/>
            </a:pPr>
            <a:r>
              <a:rPr lang="en-AU" dirty="0"/>
              <a:t>Optionally on-premises if you have ExpressRoute or Site to Site VPN in place</a:t>
            </a:r>
          </a:p>
          <a:p>
            <a:pPr marL="171450" lvl="0" indent="-171450">
              <a:buFont typeface="Arial" panose="020B0604020202020204" pitchFamily="34" charset="0"/>
              <a:buChar char="•"/>
            </a:pPr>
            <a:r>
              <a:rPr lang="en-AU" dirty="0" err="1"/>
              <a:t>PrivateLink</a:t>
            </a:r>
            <a:r>
              <a:rPr lang="en-AU" dirty="0"/>
              <a:t> allows you to take your PaaS service off the public edge of Azure and expose it on your private address space</a:t>
            </a:r>
          </a:p>
          <a:p>
            <a:pPr marL="628650" lvl="1" indent="-171450">
              <a:buFont typeface="Arial" panose="020B0604020202020204" pitchFamily="34" charset="0"/>
              <a:buChar char="•"/>
            </a:pPr>
            <a:r>
              <a:rPr lang="en-AU" dirty="0"/>
              <a:t>If you have security requirements that mean network must be the perimeter (</a:t>
            </a:r>
            <a:r>
              <a:rPr lang="en-AU" dirty="0" err="1"/>
              <a:t>finserv</a:t>
            </a:r>
            <a:r>
              <a:rPr lang="en-AU" dirty="0"/>
              <a:t>?) then this can be helpful</a:t>
            </a:r>
          </a:p>
          <a:p>
            <a:pPr marL="171450" lvl="0" indent="-171450">
              <a:buFont typeface="Arial" panose="020B0604020202020204" pitchFamily="34" charset="0"/>
              <a:buChar char="•"/>
            </a:pPr>
            <a:r>
              <a:rPr lang="en-AU" dirty="0"/>
              <a:t>Architectural choices are flexible and you can chop and change as you see fit</a:t>
            </a:r>
          </a:p>
          <a:p>
            <a:pPr marL="171450" lvl="0" indent="-171450">
              <a:buFont typeface="Arial" panose="020B0604020202020204" pitchFamily="34" charset="0"/>
              <a:buChar char="•"/>
            </a:pPr>
            <a:endParaRPr lang="en-AU" dirty="0"/>
          </a:p>
          <a:p>
            <a:pPr marL="171450" lvl="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12</a:t>
            </a:fld>
            <a:endParaRPr lang="en-AU"/>
          </a:p>
        </p:txBody>
      </p:sp>
    </p:spTree>
    <p:extLst>
      <p:ext uri="{BB962C8B-B14F-4D97-AF65-F5344CB8AC3E}">
        <p14:creationId xmlns:p14="http://schemas.microsoft.com/office/powerpoint/2010/main" val="2864663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endParaRPr lang="en-AU" dirty="0"/>
          </a:p>
          <a:p>
            <a:pPr marL="171450" indent="-171450">
              <a:buFont typeface="Arial" panose="020B0604020202020204" pitchFamily="34" charset="0"/>
              <a:buChar char="•"/>
            </a:pPr>
            <a:r>
              <a:rPr lang="en-AU" dirty="0"/>
              <a:t>We recommend you consider making identity the perimeter wherever possible</a:t>
            </a:r>
          </a:p>
          <a:p>
            <a:pPr marL="171450" indent="-171450">
              <a:buFont typeface="Arial" panose="020B0604020202020204" pitchFamily="34" charset="0"/>
              <a:buChar char="•"/>
            </a:pPr>
            <a:r>
              <a:rPr lang="en-AU" dirty="0"/>
              <a:t>Get off </a:t>
            </a:r>
            <a:r>
              <a:rPr lang="en-AU" dirty="0" err="1"/>
              <a:t>IIS+Windows</a:t>
            </a:r>
            <a:r>
              <a:rPr lang="en-AU" dirty="0"/>
              <a:t> Auth and on to Azure AD</a:t>
            </a:r>
          </a:p>
          <a:p>
            <a:pPr marL="171450" indent="-171450">
              <a:buFont typeface="Arial" panose="020B0604020202020204" pitchFamily="34" charset="0"/>
              <a:buChar char="•"/>
            </a:pPr>
            <a:r>
              <a:rPr lang="en-AU" dirty="0"/>
              <a:t>Enables so much</a:t>
            </a:r>
          </a:p>
          <a:p>
            <a:pPr marL="628650" lvl="1" indent="-171450">
              <a:buFont typeface="Arial" panose="020B0604020202020204" pitchFamily="34" charset="0"/>
              <a:buChar char="•"/>
            </a:pPr>
            <a:r>
              <a:rPr lang="en-AU" dirty="0"/>
              <a:t>Federation </a:t>
            </a:r>
          </a:p>
          <a:p>
            <a:pPr marL="1085850" lvl="2" indent="-171450">
              <a:buFont typeface="Arial" panose="020B0604020202020204" pitchFamily="34" charset="0"/>
              <a:buChar char="•"/>
            </a:pPr>
            <a:r>
              <a:rPr lang="en-AU" dirty="0"/>
              <a:t>We keep going on about it but it really will change how to interact with partners</a:t>
            </a:r>
          </a:p>
          <a:p>
            <a:pPr marL="1085850" lvl="2" indent="-171450">
              <a:buFont typeface="Arial" panose="020B0604020202020204" pitchFamily="34" charset="0"/>
              <a:buChar char="•"/>
            </a:pPr>
            <a:r>
              <a:rPr lang="en-AU" dirty="0"/>
              <a:t>All of our apps – portal.codify.com, </a:t>
            </a:r>
            <a:r>
              <a:rPr lang="en-AU" dirty="0" err="1"/>
              <a:t>CloudLift</a:t>
            </a:r>
            <a:r>
              <a:rPr lang="en-AU" dirty="0"/>
              <a:t>, etc are powered by Azure AD with federation</a:t>
            </a:r>
          </a:p>
          <a:p>
            <a:pPr marL="1085850" lvl="2" indent="-171450">
              <a:buFont typeface="Arial" panose="020B0604020202020204" pitchFamily="34" charset="0"/>
              <a:buChar char="•"/>
            </a:pPr>
            <a:r>
              <a:rPr lang="en-AU" dirty="0"/>
              <a:t>When we onboard our customers we don’t send them new secrets they use their own corporate identity from their Azure AD</a:t>
            </a:r>
          </a:p>
          <a:p>
            <a:pPr marL="171450" lvl="0" indent="-171450">
              <a:buFont typeface="Arial" panose="020B0604020202020204" pitchFamily="34" charset="0"/>
              <a:buChar char="•"/>
            </a:pPr>
            <a:r>
              <a:rPr lang="en-AU" dirty="0"/>
              <a:t>Gets your app onboard with MFA, SIEM/SOAR</a:t>
            </a:r>
          </a:p>
          <a:p>
            <a:pPr marL="171450" lvl="0" indent="-171450">
              <a:buFont typeface="Arial" panose="020B0604020202020204" pitchFamily="34" charset="0"/>
              <a:buChar char="•"/>
            </a:pPr>
            <a:r>
              <a:rPr lang="en-AU" dirty="0"/>
              <a:t>Security guys might not love it but really – everyone transacts online with an identity perimeter for much more sensitive things – online banking, corporate e-mail, etc.</a:t>
            </a:r>
          </a:p>
          <a:p>
            <a:pPr marL="171450" lvl="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13</a:t>
            </a:fld>
            <a:endParaRPr lang="en-AU"/>
          </a:p>
        </p:txBody>
      </p:sp>
    </p:spTree>
    <p:extLst>
      <p:ext uri="{BB962C8B-B14F-4D97-AF65-F5344CB8AC3E}">
        <p14:creationId xmlns:p14="http://schemas.microsoft.com/office/powerpoint/2010/main" val="279036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Dan</a:t>
            </a:r>
          </a:p>
          <a:p>
            <a:endParaRPr lang="en-AU" dirty="0"/>
          </a:p>
          <a:p>
            <a:r>
              <a:rPr lang="en-AU" dirty="0"/>
              <a:t>On-premises</a:t>
            </a:r>
          </a:p>
          <a:p>
            <a:pPr marL="171450" indent="-171450">
              <a:buFont typeface="Arial" panose="020B0604020202020204" pitchFamily="34" charset="0"/>
              <a:buChar char="•"/>
            </a:pPr>
            <a:r>
              <a:rPr lang="en-AU" dirty="0"/>
              <a:t>Every org is different and uses a mishmash of tooling</a:t>
            </a:r>
          </a:p>
          <a:p>
            <a:pPr marL="171450" indent="-171450">
              <a:buFont typeface="Arial" panose="020B0604020202020204" pitchFamily="34" charset="0"/>
              <a:buChar char="•"/>
            </a:pPr>
            <a:r>
              <a:rPr lang="en-AU" dirty="0"/>
              <a:t>Installed on servers</a:t>
            </a:r>
          </a:p>
          <a:p>
            <a:pPr marL="171450" indent="-171450">
              <a:buFont typeface="Arial" panose="020B0604020202020204" pitchFamily="34" charset="0"/>
              <a:buChar char="•"/>
            </a:pPr>
            <a:r>
              <a:rPr lang="en-AU" dirty="0"/>
              <a:t>Discovery (how do I get to it) is usually a problem</a:t>
            </a:r>
          </a:p>
          <a:p>
            <a:pPr marL="171450" indent="-171450">
              <a:buFont typeface="Arial" panose="020B0604020202020204" pitchFamily="34" charset="0"/>
              <a:buChar char="•"/>
            </a:pPr>
            <a:endParaRPr lang="en-AU" dirty="0"/>
          </a:p>
          <a:p>
            <a:r>
              <a:rPr lang="en-AU" dirty="0"/>
              <a:t>What is Azure DevOps</a:t>
            </a:r>
          </a:p>
          <a:p>
            <a:pPr marL="171450" indent="-171450">
              <a:buFont typeface="Arial" panose="020B0604020202020204" pitchFamily="34" charset="0"/>
              <a:buChar char="•"/>
            </a:pPr>
            <a:r>
              <a:rPr lang="en-AU" dirty="0"/>
              <a:t>Addresses the entire SDLC</a:t>
            </a:r>
          </a:p>
          <a:p>
            <a:pPr marL="628650" lvl="1" indent="-171450">
              <a:buFont typeface="Arial" panose="020B0604020202020204" pitchFamily="34" charset="0"/>
              <a:buChar char="•"/>
            </a:pPr>
            <a:r>
              <a:rPr lang="en-AU" dirty="0"/>
              <a:t>Boards = Work Item Management</a:t>
            </a:r>
          </a:p>
          <a:p>
            <a:pPr marL="1085850" lvl="2" indent="-171450">
              <a:buFont typeface="Arial" panose="020B0604020202020204" pitchFamily="34" charset="0"/>
              <a:buChar char="•"/>
            </a:pPr>
            <a:r>
              <a:rPr lang="en-AU" dirty="0"/>
              <a:t>Backlog management</a:t>
            </a:r>
          </a:p>
          <a:p>
            <a:pPr marL="1085850" lvl="2" indent="-171450">
              <a:buFont typeface="Arial" panose="020B0604020202020204" pitchFamily="34" charset="0"/>
              <a:buChar char="•"/>
            </a:pPr>
            <a:r>
              <a:rPr lang="en-AU" dirty="0"/>
              <a:t>Sprints</a:t>
            </a:r>
          </a:p>
          <a:p>
            <a:pPr marL="1085850" lvl="2" indent="-171450">
              <a:buFont typeface="Arial" panose="020B0604020202020204" pitchFamily="34" charset="0"/>
              <a:buChar char="•"/>
            </a:pPr>
            <a:r>
              <a:rPr lang="en-AU" dirty="0"/>
              <a:t>Release planning with Roadmaps</a:t>
            </a:r>
          </a:p>
          <a:p>
            <a:pPr marL="1085850" lvl="2" indent="-171450">
              <a:buFont typeface="Arial" panose="020B0604020202020204" pitchFamily="34" charset="0"/>
              <a:buChar char="•"/>
            </a:pPr>
            <a:r>
              <a:rPr lang="en-AU" dirty="0"/>
              <a:t>Delivery Plans</a:t>
            </a:r>
          </a:p>
          <a:p>
            <a:pPr marL="1085850" lvl="2" indent="-171450">
              <a:buFont typeface="Arial" panose="020B0604020202020204" pitchFamily="34" charset="0"/>
              <a:buChar char="•"/>
            </a:pPr>
            <a:r>
              <a:rPr lang="en-AU" dirty="0"/>
              <a:t>Portfolios</a:t>
            </a:r>
          </a:p>
          <a:p>
            <a:pPr marL="1085850" lvl="2" indent="-171450">
              <a:buFont typeface="Arial" panose="020B0604020202020204" pitchFamily="34" charset="0"/>
              <a:buChar char="•"/>
            </a:pPr>
            <a:r>
              <a:rPr lang="en-AU" dirty="0"/>
              <a:t>Traceability</a:t>
            </a:r>
          </a:p>
          <a:p>
            <a:pPr marL="628650" lvl="1" indent="-171450">
              <a:buFont typeface="Arial" panose="020B0604020202020204" pitchFamily="34" charset="0"/>
              <a:buChar char="•"/>
            </a:pPr>
            <a:r>
              <a:rPr lang="en-AU" dirty="0"/>
              <a:t>Repos</a:t>
            </a:r>
          </a:p>
          <a:p>
            <a:pPr marL="1085850" lvl="2" indent="-171450">
              <a:buFont typeface="Arial" panose="020B0604020202020204" pitchFamily="34" charset="0"/>
              <a:buChar char="•"/>
            </a:pPr>
            <a:r>
              <a:rPr lang="en-AU" dirty="0"/>
              <a:t>Source code repositories</a:t>
            </a:r>
          </a:p>
          <a:p>
            <a:pPr marL="1085850" lvl="2" indent="-171450">
              <a:buFont typeface="Arial" panose="020B0604020202020204" pitchFamily="34" charset="0"/>
              <a:buChar char="•"/>
            </a:pPr>
            <a:r>
              <a:rPr lang="en-AU" dirty="0"/>
              <a:t>TFVC and Git both supported</a:t>
            </a:r>
          </a:p>
          <a:p>
            <a:pPr marL="1085850" lvl="2" indent="-171450">
              <a:buFont typeface="Arial" panose="020B0604020202020204" pitchFamily="34" charset="0"/>
              <a:buChar char="•"/>
            </a:pPr>
            <a:r>
              <a:rPr lang="en-AU" dirty="0"/>
              <a:t>We recommend move to Git ASAP</a:t>
            </a:r>
          </a:p>
          <a:p>
            <a:pPr marL="1085850" lvl="2" indent="-171450">
              <a:buFont typeface="Arial" panose="020B0604020202020204" pitchFamily="34" charset="0"/>
              <a:buChar char="•"/>
            </a:pPr>
            <a:r>
              <a:rPr lang="en-AU" dirty="0"/>
              <a:t>TFVC is terrible</a:t>
            </a:r>
          </a:p>
          <a:p>
            <a:pPr marL="1543050" lvl="3" indent="-171450">
              <a:buFont typeface="Arial" panose="020B0604020202020204" pitchFamily="34" charset="0"/>
              <a:buChar char="•"/>
            </a:pPr>
            <a:r>
              <a:rPr lang="en-AU" dirty="0"/>
              <a:t>Locked files kills productivity</a:t>
            </a:r>
          </a:p>
          <a:p>
            <a:pPr marL="1543050" lvl="3" indent="-171450">
              <a:buFont typeface="Arial" panose="020B0604020202020204" pitchFamily="34" charset="0"/>
              <a:buChar char="•"/>
            </a:pPr>
            <a:r>
              <a:rPr lang="en-AU" dirty="0"/>
              <a:t>One of our customers spent 6 hours every Thursday merging – this is instant in Git</a:t>
            </a:r>
          </a:p>
          <a:p>
            <a:pPr marL="628650" lvl="1" indent="-171450">
              <a:buFont typeface="Arial" panose="020B0604020202020204" pitchFamily="34" charset="0"/>
              <a:buChar char="•"/>
            </a:pPr>
            <a:r>
              <a:rPr lang="en-AU" dirty="0"/>
              <a:t>Pipelines</a:t>
            </a:r>
          </a:p>
          <a:p>
            <a:pPr marL="1085850" lvl="2" indent="-171450">
              <a:buFont typeface="Arial" panose="020B0604020202020204" pitchFamily="34" charset="0"/>
              <a:buChar char="•"/>
            </a:pPr>
            <a:r>
              <a:rPr lang="en-AU" dirty="0"/>
              <a:t>Builds your app!</a:t>
            </a:r>
          </a:p>
          <a:p>
            <a:pPr marL="1085850" lvl="2" indent="-171450">
              <a:buFont typeface="Arial" panose="020B0604020202020204" pitchFamily="34" charset="0"/>
              <a:buChar char="•"/>
            </a:pPr>
            <a:r>
              <a:rPr lang="en-AU" dirty="0"/>
              <a:t>Hosted agent for standard requirements</a:t>
            </a:r>
          </a:p>
          <a:p>
            <a:pPr marL="1085850" lvl="2" indent="-171450">
              <a:buFont typeface="Arial" panose="020B0604020202020204" pitchFamily="34" charset="0"/>
              <a:buChar char="•"/>
            </a:pPr>
            <a:r>
              <a:rPr lang="en-AU" dirty="0"/>
              <a:t>Custom agent if things are complex. We used a custom agent in the genomics solution as the developers chose </a:t>
            </a:r>
            <a:r>
              <a:rPr lang="en-AU" dirty="0" err="1"/>
              <a:t>katalon</a:t>
            </a:r>
            <a:r>
              <a:rPr lang="en-AU" dirty="0"/>
              <a:t> as a test engine</a:t>
            </a:r>
          </a:p>
          <a:p>
            <a:pPr marL="1085850" lvl="2" indent="-171450">
              <a:buFont typeface="Arial" panose="020B0604020202020204" pitchFamily="34" charset="0"/>
              <a:buChar char="•"/>
            </a:pPr>
            <a:r>
              <a:rPr lang="en-AU" dirty="0"/>
              <a:t>Manages environments</a:t>
            </a:r>
          </a:p>
          <a:p>
            <a:pPr marL="1085850" lvl="2" indent="-171450">
              <a:buFont typeface="Arial" panose="020B0604020202020204" pitchFamily="34" charset="0"/>
              <a:buChar char="•"/>
            </a:pPr>
            <a:r>
              <a:rPr lang="en-AU" dirty="0"/>
              <a:t>Manages releases</a:t>
            </a:r>
          </a:p>
          <a:p>
            <a:pPr marL="1543050" lvl="3" indent="-171450">
              <a:buFont typeface="Arial" panose="020B0604020202020204" pitchFamily="34" charset="0"/>
              <a:buChar char="•"/>
            </a:pPr>
            <a:r>
              <a:rPr lang="en-AU" dirty="0"/>
              <a:t>Can hook straight into Azure via a service principal to deploy</a:t>
            </a:r>
          </a:p>
          <a:p>
            <a:pPr marL="1085850" lvl="2" indent="-171450">
              <a:buFont typeface="Arial" panose="020B0604020202020204" pitchFamily="34" charset="0"/>
              <a:buChar char="•"/>
            </a:pPr>
            <a:r>
              <a:rPr lang="en-AU" dirty="0"/>
              <a:t>Configuration per environment can be stored as a part of the pipeline and transformed into the config at deploy time. Secrets don’t sit around in repos. Can also hook into </a:t>
            </a:r>
            <a:r>
              <a:rPr lang="en-AU" dirty="0" err="1"/>
              <a:t>KeyVault</a:t>
            </a:r>
            <a:r>
              <a:rPr lang="en-AU" dirty="0"/>
              <a:t> for secret management</a:t>
            </a:r>
          </a:p>
          <a:p>
            <a:pPr marL="1085850" lvl="2" indent="-171450">
              <a:buFont typeface="Arial" panose="020B0604020202020204" pitchFamily="34" charset="0"/>
              <a:buChar char="•"/>
            </a:pPr>
            <a:r>
              <a:rPr lang="en-AU" dirty="0"/>
              <a:t>Full visibility of what versions are in what environment.</a:t>
            </a:r>
          </a:p>
          <a:p>
            <a:pPr marL="1085850" lvl="2" indent="-171450">
              <a:buFont typeface="Arial" panose="020B0604020202020204" pitchFamily="34" charset="0"/>
              <a:buChar char="•"/>
            </a:pPr>
            <a:r>
              <a:rPr lang="en-AU" dirty="0"/>
              <a:t>Simple rollback to previous versions</a:t>
            </a:r>
          </a:p>
          <a:p>
            <a:pPr marL="628650" lvl="1" indent="-171450">
              <a:buFont typeface="Arial" panose="020B0604020202020204" pitchFamily="34" charset="0"/>
              <a:buChar char="•"/>
            </a:pPr>
            <a:r>
              <a:rPr lang="en-AU" dirty="0"/>
              <a:t>Test Plans</a:t>
            </a:r>
          </a:p>
          <a:p>
            <a:pPr marL="1085850" lvl="2" indent="-171450">
              <a:buFont typeface="Arial" panose="020B0604020202020204" pitchFamily="34" charset="0"/>
              <a:buChar char="•"/>
            </a:pPr>
            <a:r>
              <a:rPr lang="en-AU" dirty="0"/>
              <a:t>Microsoft’s solution for manual and automated testing</a:t>
            </a:r>
          </a:p>
          <a:p>
            <a:pPr marL="1085850" lvl="2" indent="-171450">
              <a:buFont typeface="Arial" panose="020B0604020202020204" pitchFamily="34" charset="0"/>
              <a:buChar char="•"/>
            </a:pPr>
            <a:r>
              <a:rPr lang="en-AU" dirty="0"/>
              <a:t>Fairly expensive for what it does and probably only suitable for high impact enterprise apps with professional testers engaged</a:t>
            </a:r>
          </a:p>
          <a:p>
            <a:pPr marL="628650" lvl="1" indent="-171450">
              <a:buFont typeface="Arial" panose="020B0604020202020204" pitchFamily="34" charset="0"/>
              <a:buChar char="•"/>
            </a:pPr>
            <a:r>
              <a:rPr lang="en-AU" dirty="0"/>
              <a:t>Artifacts</a:t>
            </a:r>
          </a:p>
          <a:p>
            <a:pPr marL="1085850" lvl="2" indent="-171450">
              <a:buFont typeface="Arial" panose="020B0604020202020204" pitchFamily="34" charset="0"/>
              <a:buChar char="•"/>
            </a:pPr>
            <a:r>
              <a:rPr lang="en-AU" dirty="0"/>
              <a:t>Place to store your own </a:t>
            </a:r>
            <a:r>
              <a:rPr lang="en-AU" dirty="0" err="1"/>
              <a:t>nuget</a:t>
            </a:r>
            <a:r>
              <a:rPr lang="en-AU" dirty="0"/>
              <a:t> packages</a:t>
            </a:r>
          </a:p>
          <a:p>
            <a:pPr marL="1085850" lvl="2" indent="-171450">
              <a:buFont typeface="Arial" panose="020B0604020202020204" pitchFamily="34" charset="0"/>
              <a:buChar char="•"/>
            </a:pPr>
            <a:r>
              <a:rPr lang="en-AU" dirty="0"/>
              <a:t>Talk about the security problems of </a:t>
            </a:r>
            <a:r>
              <a:rPr lang="en-AU" dirty="0" err="1"/>
              <a:t>nugetting</a:t>
            </a:r>
            <a:r>
              <a:rPr lang="en-AU" dirty="0"/>
              <a:t> from the Internet</a:t>
            </a:r>
          </a:p>
          <a:p>
            <a:pPr marL="1085850" lvl="2" indent="-171450">
              <a:buFont typeface="Arial" panose="020B0604020202020204" pitchFamily="34" charset="0"/>
              <a:buChar char="•"/>
            </a:pPr>
            <a:r>
              <a:rPr lang="en-AU" dirty="0"/>
              <a:t>This allows you to make a whitelisted / curated selection of these packages for use.</a:t>
            </a:r>
          </a:p>
          <a:p>
            <a:pPr marL="628650" lvl="1" indent="-171450">
              <a:buFont typeface="Arial" panose="020B0604020202020204" pitchFamily="34" charset="0"/>
              <a:buChar char="•"/>
            </a:pPr>
            <a:r>
              <a:rPr lang="en-AU" dirty="0"/>
              <a:t>Azure DevOps seamlessly integrates with Azure</a:t>
            </a:r>
          </a:p>
          <a:p>
            <a:pPr marL="1085850" lvl="2"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14</a:t>
            </a:fld>
            <a:endParaRPr lang="en-AU"/>
          </a:p>
        </p:txBody>
      </p:sp>
    </p:spTree>
    <p:extLst>
      <p:ext uri="{BB962C8B-B14F-4D97-AF65-F5344CB8AC3E}">
        <p14:creationId xmlns:p14="http://schemas.microsoft.com/office/powerpoint/2010/main" val="2171350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SQL Server is very difficult to manage properly</a:t>
            </a:r>
          </a:p>
          <a:p>
            <a:pPr marL="628650" lvl="1" indent="-171450">
              <a:buFont typeface="Arial" panose="020B0604020202020204" pitchFamily="34" charset="0"/>
              <a:buChar char="•"/>
            </a:pPr>
            <a:r>
              <a:rPr lang="en-AU" dirty="0"/>
              <a:t>Backup and disaster recovery is difficult and often not managed properly in on premises environments</a:t>
            </a:r>
          </a:p>
          <a:p>
            <a:pPr marL="1085850" lvl="2" indent="-171450">
              <a:buFont typeface="Arial" panose="020B0604020202020204" pitchFamily="34" charset="0"/>
              <a:buChar char="•"/>
            </a:pPr>
            <a:r>
              <a:rPr lang="en-AU" dirty="0"/>
              <a:t>We’ve seen countless examples of outages caused by something as simple as log truncation failure</a:t>
            </a:r>
          </a:p>
          <a:p>
            <a:pPr marL="628650" lvl="1" indent="-171450">
              <a:buFont typeface="Arial" panose="020B0604020202020204" pitchFamily="34" charset="0"/>
              <a:buChar char="•"/>
            </a:pPr>
            <a:r>
              <a:rPr lang="en-AU" dirty="0"/>
              <a:t>High availability and horizontal scaling are both complex tasks that require specialist skills</a:t>
            </a:r>
          </a:p>
          <a:p>
            <a:pPr marL="171450" lvl="0" indent="-171450">
              <a:buFont typeface="Arial" panose="020B0604020202020204" pitchFamily="34" charset="0"/>
              <a:buChar char="•"/>
            </a:pPr>
            <a:r>
              <a:rPr lang="en-AU" dirty="0"/>
              <a:t>Azure SQL Database is the ‘</a:t>
            </a:r>
            <a:r>
              <a:rPr lang="en-AU" dirty="0" err="1"/>
              <a:t>PaaSified</a:t>
            </a:r>
            <a:r>
              <a:rPr lang="en-AU" dirty="0"/>
              <a:t>’ version of SQL Server</a:t>
            </a:r>
          </a:p>
          <a:p>
            <a:pPr marL="628650" lvl="1" indent="-171450">
              <a:buFont typeface="Arial" panose="020B0604020202020204" pitchFamily="34" charset="0"/>
              <a:buChar char="•"/>
            </a:pPr>
            <a:r>
              <a:rPr lang="en-AU" dirty="0"/>
              <a:t>Very low cost of entry</a:t>
            </a:r>
          </a:p>
          <a:p>
            <a:pPr marL="628650" lvl="1" indent="-171450">
              <a:buFont typeface="Arial" panose="020B0604020202020204" pitchFamily="34" charset="0"/>
              <a:buChar char="•"/>
            </a:pPr>
            <a:r>
              <a:rPr lang="en-AU" dirty="0"/>
              <a:t>It implements a relatively good subset of T-SQL</a:t>
            </a:r>
          </a:p>
          <a:p>
            <a:pPr marL="628650" lvl="1" indent="-171450">
              <a:buFont typeface="Arial" panose="020B0604020202020204" pitchFamily="34" charset="0"/>
              <a:buChar char="•"/>
            </a:pPr>
            <a:r>
              <a:rPr lang="en-AU" dirty="0"/>
              <a:t>Most of the day to day operations are supported</a:t>
            </a:r>
          </a:p>
          <a:p>
            <a:pPr marL="628650" lvl="1" indent="-171450">
              <a:buFont typeface="Arial" panose="020B0604020202020204" pitchFamily="34" charset="0"/>
              <a:buChar char="•"/>
            </a:pPr>
            <a:r>
              <a:rPr lang="en-AU" dirty="0"/>
              <a:t>Areas where functionality have been removed:</a:t>
            </a:r>
          </a:p>
          <a:p>
            <a:pPr marL="1085850" lvl="2" indent="-171450">
              <a:buFont typeface="Arial" panose="020B0604020202020204" pitchFamily="34" charset="0"/>
              <a:buChar char="•"/>
            </a:pPr>
            <a:r>
              <a:rPr lang="en-AU" dirty="0"/>
              <a:t>Linked Servers support</a:t>
            </a:r>
          </a:p>
          <a:p>
            <a:pPr marL="1085850" lvl="2" indent="-171450">
              <a:buFont typeface="Arial" panose="020B0604020202020204" pitchFamily="34" charset="0"/>
              <a:buChar char="•"/>
            </a:pPr>
            <a:r>
              <a:rPr lang="en-AU" dirty="0" err="1"/>
              <a:t>xp</a:t>
            </a:r>
            <a:r>
              <a:rPr lang="en-AU" dirty="0"/>
              <a:t>_* stored procedures</a:t>
            </a:r>
          </a:p>
          <a:p>
            <a:pPr marL="1085850" lvl="2" indent="-171450">
              <a:buFont typeface="Arial" panose="020B0604020202020204" pitchFamily="34" charset="0"/>
              <a:buChar char="•"/>
            </a:pPr>
            <a:r>
              <a:rPr lang="en-AU" dirty="0"/>
              <a:t>No CLR support</a:t>
            </a:r>
          </a:p>
          <a:p>
            <a:pPr marL="1085850" lvl="2" indent="-171450">
              <a:buFont typeface="Arial" panose="020B0604020202020204" pitchFamily="34" charset="0"/>
              <a:buChar char="•"/>
            </a:pPr>
            <a:r>
              <a:rPr lang="en-AU" dirty="0"/>
              <a:t>These artefacts need to be remediated before moving to Azure SQL Database.</a:t>
            </a:r>
          </a:p>
          <a:p>
            <a:pPr marL="628650" lvl="1" indent="-171450">
              <a:buFont typeface="Arial" panose="020B0604020202020204" pitchFamily="34" charset="0"/>
              <a:buChar char="•"/>
            </a:pPr>
            <a:r>
              <a:rPr lang="en-AU" dirty="0"/>
              <a:t>Near full fidelity can be achieved with SQL Managed Instance if that is important.</a:t>
            </a:r>
          </a:p>
          <a:p>
            <a:pPr marL="628650" lvl="1" indent="-171450">
              <a:buFont typeface="Arial" panose="020B0604020202020204" pitchFamily="34" charset="0"/>
              <a:buChar char="•"/>
            </a:pPr>
            <a:r>
              <a:rPr lang="en-AU" dirty="0"/>
              <a:t>Hyperscale is also an option if you have extremely large datasets.</a:t>
            </a:r>
          </a:p>
        </p:txBody>
      </p:sp>
      <p:sp>
        <p:nvSpPr>
          <p:cNvPr id="4" name="Slide Number Placeholder 3"/>
          <p:cNvSpPr>
            <a:spLocks noGrp="1"/>
          </p:cNvSpPr>
          <p:nvPr>
            <p:ph type="sldNum" sz="quarter" idx="5"/>
          </p:nvPr>
        </p:nvSpPr>
        <p:spPr/>
        <p:txBody>
          <a:bodyPr/>
          <a:lstStyle/>
          <a:p>
            <a:fld id="{5B164231-5C99-4FD8-AAC9-2569F311EB0B}" type="slidenum">
              <a:rPr lang="en-AU" smtClean="0"/>
              <a:t>15</a:t>
            </a:fld>
            <a:endParaRPr lang="en-AU"/>
          </a:p>
        </p:txBody>
      </p:sp>
    </p:spTree>
    <p:extLst>
      <p:ext uri="{BB962C8B-B14F-4D97-AF65-F5344CB8AC3E}">
        <p14:creationId xmlns:p14="http://schemas.microsoft.com/office/powerpoint/2010/main" val="27702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Dan</a:t>
            </a:r>
          </a:p>
          <a:p>
            <a:pPr marL="171450" indent="-171450">
              <a:buFont typeface="Arial" panose="020B0604020202020204" pitchFamily="34" charset="0"/>
              <a:buChar char="•"/>
            </a:pPr>
            <a:r>
              <a:rPr lang="en-AU" dirty="0"/>
              <a:t>IIS</a:t>
            </a:r>
          </a:p>
          <a:p>
            <a:pPr marL="628650" lvl="1" indent="-171450">
              <a:buFont typeface="Arial" panose="020B0604020202020204" pitchFamily="34" charset="0"/>
              <a:buChar char="•"/>
            </a:pPr>
            <a:r>
              <a:rPr lang="en-AU" dirty="0"/>
              <a:t>Traditionally websites were set up in IIS by hand</a:t>
            </a:r>
          </a:p>
          <a:p>
            <a:pPr marL="628650" lvl="1" indent="-171450">
              <a:buFont typeface="Arial" panose="020B0604020202020204" pitchFamily="34" charset="0"/>
              <a:buChar char="•"/>
            </a:pPr>
            <a:r>
              <a:rPr lang="en-AU" dirty="0"/>
              <a:t>Settings on each IIS sites were usually configured during initial setup (bindings etc)</a:t>
            </a:r>
          </a:p>
          <a:p>
            <a:pPr marL="628650" lvl="1" indent="-171450">
              <a:buFont typeface="Arial" panose="020B0604020202020204" pitchFamily="34" charset="0"/>
              <a:buChar char="•"/>
            </a:pPr>
            <a:r>
              <a:rPr lang="en-AU" dirty="0"/>
              <a:t>When something went wrong / a new server needed to be set up, it was error prone to set up a new instance with correct settings</a:t>
            </a:r>
          </a:p>
          <a:p>
            <a:pPr marL="628650" lvl="1" indent="-171450">
              <a:buFont typeface="Arial" panose="020B0604020202020204" pitchFamily="34" charset="0"/>
              <a:buChar char="•"/>
            </a:pPr>
            <a:r>
              <a:rPr lang="en-AU" dirty="0"/>
              <a:t>Required work to scale out rather than up</a:t>
            </a:r>
          </a:p>
          <a:p>
            <a:pPr marL="171450" lvl="0" indent="-171450">
              <a:buFont typeface="Arial" panose="020B0604020202020204" pitchFamily="34" charset="0"/>
              <a:buChar char="•"/>
            </a:pPr>
            <a:r>
              <a:rPr lang="en-AU" dirty="0"/>
              <a:t>App Service</a:t>
            </a:r>
          </a:p>
          <a:p>
            <a:pPr marL="628650" lvl="1" indent="-171450">
              <a:buFont typeface="Arial" panose="020B0604020202020204" pitchFamily="34" charset="0"/>
              <a:buChar char="•"/>
            </a:pPr>
            <a:r>
              <a:rPr lang="en-AU" dirty="0"/>
              <a:t>Hosted on app service plan, which is the unit of compute</a:t>
            </a:r>
          </a:p>
          <a:p>
            <a:pPr marL="628650" lvl="1" indent="-171450">
              <a:buFont typeface="Arial" panose="020B0604020202020204" pitchFamily="34" charset="0"/>
              <a:buChar char="•"/>
            </a:pPr>
            <a:r>
              <a:rPr lang="en-AU" dirty="0"/>
              <a:t>May apps can be hosted on the same app service plan for cost savings / efficiency</a:t>
            </a:r>
          </a:p>
          <a:p>
            <a:pPr marL="628650" lvl="1" indent="-171450">
              <a:buFont typeface="Arial" panose="020B0604020202020204" pitchFamily="34" charset="0"/>
              <a:buChar char="•"/>
            </a:pPr>
            <a:r>
              <a:rPr lang="en-AU" dirty="0"/>
              <a:t>Comes in both windows and </a:t>
            </a:r>
            <a:r>
              <a:rPr lang="en-AU" dirty="0" err="1"/>
              <a:t>linux</a:t>
            </a:r>
            <a:r>
              <a:rPr lang="en-AU" dirty="0"/>
              <a:t> flavours</a:t>
            </a:r>
          </a:p>
          <a:p>
            <a:pPr marL="628650" lvl="1" indent="-171450">
              <a:buFont typeface="Arial" panose="020B0604020202020204" pitchFamily="34" charset="0"/>
              <a:buChar char="•"/>
            </a:pPr>
            <a:r>
              <a:rPr lang="en-AU" dirty="0"/>
              <a:t>With app service, settings can be set at a platform level and Azure abstracts the implementation away from you</a:t>
            </a:r>
          </a:p>
          <a:p>
            <a:pPr marL="628650" lvl="1" indent="-171450">
              <a:buFont typeface="Arial" panose="020B0604020202020204" pitchFamily="34" charset="0"/>
              <a:buChar char="•"/>
            </a:pPr>
            <a:r>
              <a:rPr lang="en-AU" dirty="0"/>
              <a:t>Scalability is taken care of for you – you can scale horizontally or vertically very easily</a:t>
            </a:r>
          </a:p>
          <a:p>
            <a:pPr marL="628650" lvl="1" indent="-171450">
              <a:buFont typeface="Arial" panose="020B0604020202020204" pitchFamily="34" charset="0"/>
              <a:buChar char="•"/>
            </a:pPr>
            <a:r>
              <a:rPr lang="en-AU" dirty="0"/>
              <a:t>Settings to maintain session affinity when apps can’t round robin for scale out</a:t>
            </a:r>
          </a:p>
          <a:p>
            <a:pPr marL="628650" lvl="1" indent="-171450">
              <a:buFont typeface="Arial" panose="020B0604020202020204" pitchFamily="34" charset="0"/>
              <a:buChar char="•"/>
            </a:pPr>
            <a:r>
              <a:rPr lang="en-AU" dirty="0"/>
              <a:t>You can go from nothing to having an app up and running, available on the internet, within a few minutes</a:t>
            </a:r>
          </a:p>
          <a:p>
            <a:pPr marL="628650" lvl="1"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16</a:t>
            </a:fld>
            <a:endParaRPr lang="en-AU"/>
          </a:p>
        </p:txBody>
      </p:sp>
    </p:spTree>
    <p:extLst>
      <p:ext uri="{BB962C8B-B14F-4D97-AF65-F5344CB8AC3E}">
        <p14:creationId xmlns:p14="http://schemas.microsoft.com/office/powerpoint/2010/main" val="332169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endParaRPr lang="en-AU" dirty="0"/>
          </a:p>
          <a:p>
            <a:r>
              <a:rPr lang="en-AU" dirty="0"/>
              <a:t>On Premises</a:t>
            </a:r>
          </a:p>
          <a:p>
            <a:pPr marL="171450" indent="-171450">
              <a:buFont typeface="Arial" panose="020B0604020202020204" pitchFamily="34" charset="0"/>
              <a:buChar char="•"/>
            </a:pPr>
            <a:r>
              <a:rPr lang="en-AU" dirty="0"/>
              <a:t>In an on-premises world web apps are normally authenticated against Active Directory using Windows auth in IIS</a:t>
            </a:r>
          </a:p>
          <a:p>
            <a:pPr marL="171450" indent="-171450">
              <a:buFont typeface="Arial" panose="020B0604020202020204" pitchFamily="34" charset="0"/>
              <a:buChar char="•"/>
            </a:pPr>
            <a:r>
              <a:rPr lang="en-AU" dirty="0"/>
              <a:t>This is functional and gets the job done however there are numerous limitations when compared to a modern approach</a:t>
            </a:r>
          </a:p>
          <a:p>
            <a:pPr marL="171450" indent="-171450">
              <a:buFont typeface="Arial" panose="020B0604020202020204" pitchFamily="34" charset="0"/>
              <a:buChar char="•"/>
            </a:pPr>
            <a:r>
              <a:rPr lang="en-AU" dirty="0"/>
              <a:t>Tight binding to on-premises AD structure makes federation impossible</a:t>
            </a:r>
          </a:p>
          <a:p>
            <a:pPr marL="171450" indent="-171450">
              <a:buFont typeface="Arial" panose="020B0604020202020204" pitchFamily="34" charset="0"/>
              <a:buChar char="•"/>
            </a:pPr>
            <a:r>
              <a:rPr lang="en-AU" dirty="0"/>
              <a:t>Completely outside of modern auth technology such as MFA, </a:t>
            </a:r>
            <a:r>
              <a:rPr lang="en-AU" dirty="0" err="1"/>
              <a:t>passwordless</a:t>
            </a:r>
            <a:r>
              <a:rPr lang="en-AU" dirty="0"/>
              <a:t> sign in</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Azure Active Directory</a:t>
            </a:r>
          </a:p>
          <a:p>
            <a:pPr marL="171450" indent="-171450">
              <a:buFont typeface="Arial" panose="020B0604020202020204" pitchFamily="34" charset="0"/>
              <a:buChar char="•"/>
            </a:pPr>
            <a:r>
              <a:rPr lang="en-AU" dirty="0"/>
              <a:t>Operates either as a replica of on premises AD or stand alone</a:t>
            </a:r>
          </a:p>
          <a:p>
            <a:pPr marL="171450" indent="-171450">
              <a:buFont typeface="Arial" panose="020B0604020202020204" pitchFamily="34" charset="0"/>
              <a:buChar char="•"/>
            </a:pPr>
            <a:r>
              <a:rPr lang="en-AU" dirty="0"/>
              <a:t>It is the same authentication engine used by the rest of the Microsoft cloud</a:t>
            </a:r>
          </a:p>
          <a:p>
            <a:pPr marL="171450" indent="-171450">
              <a:buFont typeface="Arial" panose="020B0604020202020204" pitchFamily="34" charset="0"/>
              <a:buChar char="•"/>
            </a:pPr>
            <a:r>
              <a:rPr lang="en-AU" dirty="0"/>
              <a:t>Full support for modern authentication, threat protection and so on</a:t>
            </a:r>
          </a:p>
          <a:p>
            <a:pPr marL="171450" indent="-171450">
              <a:buFont typeface="Arial" panose="020B0604020202020204" pitchFamily="34" charset="0"/>
              <a:buChar char="•"/>
            </a:pPr>
            <a:r>
              <a:rPr lang="en-AU" dirty="0"/>
              <a:t>AAD is suitable for authenticating</a:t>
            </a:r>
          </a:p>
          <a:p>
            <a:pPr marL="628650" lvl="1" indent="-171450">
              <a:buFont typeface="Arial" panose="020B0604020202020204" pitchFamily="34" charset="0"/>
              <a:buChar char="•"/>
            </a:pPr>
            <a:r>
              <a:rPr lang="en-AU" dirty="0"/>
              <a:t>Your domain users</a:t>
            </a:r>
          </a:p>
          <a:p>
            <a:pPr marL="628650" lvl="1" indent="-171450">
              <a:buFont typeface="Arial" panose="020B0604020202020204" pitchFamily="34" charset="0"/>
              <a:buChar char="•"/>
            </a:pPr>
            <a:r>
              <a:rPr lang="en-AU" dirty="0"/>
              <a:t>External business partners by B2B integration</a:t>
            </a:r>
          </a:p>
          <a:p>
            <a:pPr marL="171450" lvl="0" indent="-171450">
              <a:buFont typeface="Arial" panose="020B0604020202020204" pitchFamily="34" charset="0"/>
              <a:buChar char="•"/>
            </a:pPr>
            <a:r>
              <a:rPr lang="en-AU" dirty="0"/>
              <a:t>Large scale apps delivered to consumers are not suitable for your standard AAD instance</a:t>
            </a:r>
          </a:p>
          <a:p>
            <a:pPr marL="628650" lvl="1" indent="-171450">
              <a:buFont typeface="Arial" panose="020B0604020202020204" pitchFamily="34" charset="0"/>
              <a:buChar char="•"/>
            </a:pPr>
            <a:r>
              <a:rPr lang="en-AU" dirty="0"/>
              <a:t>For these instances use B2C</a:t>
            </a:r>
          </a:p>
          <a:p>
            <a:pPr marL="628650" lvl="1" indent="-171450">
              <a:buFont typeface="Arial" panose="020B0604020202020204" pitchFamily="34" charset="0"/>
              <a:buChar char="•"/>
            </a:pPr>
            <a:r>
              <a:rPr lang="en-AU" dirty="0"/>
              <a:t>Implements a separate directory</a:t>
            </a:r>
          </a:p>
          <a:p>
            <a:pPr marL="628650" lvl="1" indent="-171450">
              <a:buFont typeface="Arial" panose="020B0604020202020204" pitchFamily="34" charset="0"/>
              <a:buChar char="•"/>
            </a:pPr>
            <a:r>
              <a:rPr lang="en-AU" dirty="0"/>
              <a:t>Supports millions of objects</a:t>
            </a:r>
          </a:p>
          <a:p>
            <a:pPr marL="628650" lvl="1" indent="-171450">
              <a:buFont typeface="Arial" panose="020B0604020202020204" pitchFamily="34" charset="0"/>
              <a:buChar char="•"/>
            </a:pPr>
            <a:r>
              <a:rPr lang="en-AU" dirty="0"/>
              <a:t>It is a different and separate path to AAD and does not integrate – but supports many of the same features</a:t>
            </a:r>
          </a:p>
          <a:p>
            <a:pPr marL="171450" lvl="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17</a:t>
            </a:fld>
            <a:endParaRPr lang="en-AU"/>
          </a:p>
        </p:txBody>
      </p:sp>
    </p:spTree>
    <p:extLst>
      <p:ext uri="{BB962C8B-B14F-4D97-AF65-F5344CB8AC3E}">
        <p14:creationId xmlns:p14="http://schemas.microsoft.com/office/powerpoint/2010/main" val="106133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Dan</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Traditionally, web apps would write to local or network mounted storage</a:t>
            </a:r>
          </a:p>
          <a:p>
            <a:pPr marL="171450" indent="-171450">
              <a:buFont typeface="Arial" panose="020B0604020202020204" pitchFamily="34" charset="0"/>
              <a:buChar char="•"/>
            </a:pPr>
            <a:r>
              <a:rPr lang="en-AU" dirty="0"/>
              <a:t>The application would use standard File IO </a:t>
            </a:r>
            <a:r>
              <a:rPr lang="en-AU" dirty="0" err="1"/>
              <a:t>api’s</a:t>
            </a:r>
            <a:r>
              <a:rPr lang="en-AU" dirty="0"/>
              <a:t> available through windows</a:t>
            </a:r>
          </a:p>
          <a:p>
            <a:pPr marL="171450" indent="-171450">
              <a:buFont typeface="Arial" panose="020B0604020202020204" pitchFamily="34" charset="0"/>
              <a:buChar char="•"/>
            </a:pPr>
            <a:r>
              <a:rPr lang="en-AU" dirty="0"/>
              <a:t>Maintenance and availability of this file storage was responsibility of the ops team. They would need to make sure:</a:t>
            </a:r>
          </a:p>
          <a:p>
            <a:pPr marL="628650" lvl="1" indent="-171450">
              <a:buFont typeface="Arial" panose="020B0604020202020204" pitchFamily="34" charset="0"/>
              <a:buChar char="•"/>
            </a:pPr>
            <a:r>
              <a:rPr lang="en-AU" dirty="0"/>
              <a:t>Enough storage is available</a:t>
            </a:r>
          </a:p>
          <a:p>
            <a:pPr marL="628650" lvl="1" indent="-171450">
              <a:buFont typeface="Arial" panose="020B0604020202020204" pitchFamily="34" charset="0"/>
              <a:buChar char="•"/>
            </a:pPr>
            <a:r>
              <a:rPr lang="en-AU" dirty="0"/>
              <a:t>Storage is backed up</a:t>
            </a:r>
          </a:p>
          <a:p>
            <a:pPr marL="171450" lvl="0" indent="-171450">
              <a:buFont typeface="Arial" panose="020B0604020202020204" pitchFamily="34" charset="0"/>
              <a:buChar char="•"/>
            </a:pPr>
            <a:r>
              <a:rPr lang="en-AU" dirty="0"/>
              <a:t>Any advanced features such as soft deletes or versioning would have to be built into the application</a:t>
            </a:r>
          </a:p>
          <a:p>
            <a:pPr marL="171450" lvl="0" indent="-171450">
              <a:buFont typeface="Arial" panose="020B0604020202020204" pitchFamily="34" charset="0"/>
              <a:buChar char="•"/>
            </a:pPr>
            <a:r>
              <a:rPr lang="en-AU" dirty="0"/>
              <a:t>In the cloud, this is replaced by Azure Storage</a:t>
            </a:r>
          </a:p>
          <a:p>
            <a:pPr marL="171450" lvl="0" indent="-171450">
              <a:buFont typeface="Arial" panose="020B0604020202020204" pitchFamily="34" charset="0"/>
              <a:buChar char="•"/>
            </a:pPr>
            <a:r>
              <a:rPr lang="en-AU" dirty="0"/>
              <a:t>Azure storage consists of Blob Storage, File Shares, and Queues</a:t>
            </a:r>
          </a:p>
          <a:p>
            <a:pPr marL="171450" lvl="0" indent="-171450">
              <a:buFont typeface="Arial" panose="020B0604020202020204" pitchFamily="34" charset="0"/>
              <a:buChar char="•"/>
            </a:pPr>
            <a:r>
              <a:rPr lang="en-AU" dirty="0"/>
              <a:t>In this case we’re looking at Blob Storage</a:t>
            </a:r>
          </a:p>
          <a:p>
            <a:pPr marL="171450" lvl="0" indent="-171450">
              <a:buFont typeface="Arial" panose="020B0604020202020204" pitchFamily="34" charset="0"/>
              <a:buChar char="•"/>
            </a:pPr>
            <a:r>
              <a:rPr lang="en-AU" dirty="0"/>
              <a:t>You can interact with Azure Storage using REST API’s, and SDKs are available in most languages to make this easier</a:t>
            </a:r>
          </a:p>
          <a:p>
            <a:pPr marL="171450" lvl="0" indent="-171450">
              <a:buFont typeface="Arial" panose="020B0604020202020204" pitchFamily="34" charset="0"/>
              <a:buChar char="•"/>
            </a:pPr>
            <a:r>
              <a:rPr lang="en-AU" dirty="0"/>
              <a:t>Azure Storage has many advanced features available out of the box, including:</a:t>
            </a:r>
          </a:p>
          <a:p>
            <a:pPr marL="628650" lvl="1" indent="-171450">
              <a:buFont typeface="Arial" panose="020B0604020202020204" pitchFamily="34" charset="0"/>
              <a:buChar char="•"/>
            </a:pPr>
            <a:r>
              <a:rPr lang="en-AU" dirty="0"/>
              <a:t>Versioning</a:t>
            </a:r>
          </a:p>
          <a:p>
            <a:pPr marL="628650" lvl="1" indent="-171450">
              <a:buFont typeface="Arial" panose="020B0604020202020204" pitchFamily="34" charset="0"/>
              <a:buChar char="•"/>
            </a:pPr>
            <a:r>
              <a:rPr lang="en-AU" dirty="0"/>
              <a:t>Point-in-time restore</a:t>
            </a:r>
          </a:p>
          <a:p>
            <a:pPr marL="628650" lvl="1" indent="-171450">
              <a:buFont typeface="Arial" panose="020B0604020202020204" pitchFamily="34" charset="0"/>
              <a:buChar char="•"/>
            </a:pPr>
            <a:r>
              <a:rPr lang="en-AU" dirty="0"/>
              <a:t>Immutability / legal hold</a:t>
            </a:r>
          </a:p>
          <a:p>
            <a:pPr marL="628650" lvl="1" indent="-171450">
              <a:buFont typeface="Arial" panose="020B0604020202020204" pitchFamily="34" charset="0"/>
              <a:buChar char="•"/>
            </a:pPr>
            <a:r>
              <a:rPr lang="en-AU" dirty="0"/>
              <a:t>Change Tracking</a:t>
            </a:r>
          </a:p>
          <a:p>
            <a:pPr marL="628650" lvl="1" indent="-171450">
              <a:buFont typeface="Arial" panose="020B0604020202020204" pitchFamily="34" charset="0"/>
              <a:buChar char="•"/>
            </a:pPr>
            <a:r>
              <a:rPr lang="en-AU" dirty="0"/>
              <a:t>Soft delete</a:t>
            </a:r>
          </a:p>
          <a:p>
            <a:pPr marL="171450" indent="-171450">
              <a:buFont typeface="Arial" panose="020B0604020202020204" pitchFamily="34" charset="0"/>
              <a:buChar char="•"/>
            </a:pPr>
            <a:r>
              <a:rPr lang="en-AU" dirty="0"/>
              <a:t>Dovetails nicely into other Azure Services, for example Azure Synapse, and gets you Synapse ready for analytics</a:t>
            </a:r>
          </a:p>
          <a:p>
            <a:pPr marL="171450" indent="-171450">
              <a:buFont typeface="Arial" panose="020B0604020202020204" pitchFamily="34" charset="0"/>
              <a:buChar char="•"/>
            </a:pPr>
            <a:r>
              <a:rPr lang="en-AU" dirty="0"/>
              <a:t>Discuss use cases for telemetry logging. How we wish it existed when we wrote CloudLift. </a:t>
            </a:r>
          </a:p>
          <a:p>
            <a:endParaRPr lang="en-AU" dirty="0"/>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18</a:t>
            </a:fld>
            <a:endParaRPr lang="en-AU"/>
          </a:p>
        </p:txBody>
      </p:sp>
    </p:spTree>
    <p:extLst>
      <p:ext uri="{BB962C8B-B14F-4D97-AF65-F5344CB8AC3E}">
        <p14:creationId xmlns:p14="http://schemas.microsoft.com/office/powerpoint/2010/main" val="1611451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 </a:t>
            </a:r>
          </a:p>
          <a:p>
            <a:pPr marL="171450" indent="-171450">
              <a:buFont typeface="Arial" panose="020B0604020202020204" pitchFamily="34" charset="0"/>
              <a:buChar char="•"/>
            </a:pPr>
            <a:r>
              <a:rPr lang="en-AU" dirty="0"/>
              <a:t>SSRS is functionally abandonware </a:t>
            </a:r>
          </a:p>
          <a:p>
            <a:pPr marL="171450" indent="-171450">
              <a:buFont typeface="Arial" panose="020B0604020202020204" pitchFamily="34" charset="0"/>
              <a:buChar char="•"/>
            </a:pPr>
            <a:r>
              <a:rPr lang="en-AU" dirty="0"/>
              <a:t>It was the go-to solution for tabular reporting however it has been left behind. </a:t>
            </a:r>
          </a:p>
          <a:p>
            <a:pPr marL="171450" indent="-171450">
              <a:buFont typeface="Arial" panose="020B0604020202020204" pitchFamily="34" charset="0"/>
              <a:buChar char="•"/>
            </a:pPr>
            <a:r>
              <a:rPr lang="en-AU" dirty="0" err="1"/>
              <a:t>PowerBI</a:t>
            </a:r>
            <a:r>
              <a:rPr lang="en-AU" dirty="0"/>
              <a:t> is Microsoft’s modern approach to dashboard reporting</a:t>
            </a:r>
          </a:p>
          <a:p>
            <a:pPr marL="171450" indent="-171450">
              <a:buFont typeface="Arial" panose="020B0604020202020204" pitchFamily="34" charset="0"/>
              <a:buChar char="•"/>
            </a:pPr>
            <a:r>
              <a:rPr lang="en-AU" dirty="0"/>
              <a:t>Has been more recently extended to support tabular data requirements</a:t>
            </a:r>
          </a:p>
          <a:p>
            <a:pPr marL="171450" indent="-171450">
              <a:buFont typeface="Arial" panose="020B0604020202020204" pitchFamily="34" charset="0"/>
              <a:buChar char="•"/>
            </a:pPr>
            <a:r>
              <a:rPr lang="en-AU" dirty="0"/>
              <a:t>As a tool it is amenable to end-user self service use cases if the schema is structured in a way that makes sense to them</a:t>
            </a:r>
          </a:p>
        </p:txBody>
      </p:sp>
      <p:sp>
        <p:nvSpPr>
          <p:cNvPr id="4" name="Slide Number Placeholder 3"/>
          <p:cNvSpPr>
            <a:spLocks noGrp="1"/>
          </p:cNvSpPr>
          <p:nvPr>
            <p:ph type="sldNum" sz="quarter" idx="5"/>
          </p:nvPr>
        </p:nvSpPr>
        <p:spPr/>
        <p:txBody>
          <a:bodyPr/>
          <a:lstStyle/>
          <a:p>
            <a:fld id="{5B164231-5C99-4FD8-AAC9-2569F311EB0B}" type="slidenum">
              <a:rPr lang="en-AU" smtClean="0"/>
              <a:t>19</a:t>
            </a:fld>
            <a:endParaRPr lang="en-AU"/>
          </a:p>
        </p:txBody>
      </p:sp>
    </p:spTree>
    <p:extLst>
      <p:ext uri="{BB962C8B-B14F-4D97-AF65-F5344CB8AC3E}">
        <p14:creationId xmlns:p14="http://schemas.microsoft.com/office/powerpoint/2010/main" val="190802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David</a:t>
            </a: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Talk through agenda 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Remind people there will be a deck and handout for download – link in during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Remind people to ask questions as we 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a:t>
            </a:fld>
            <a:endParaRPr lang="en-AU"/>
          </a:p>
        </p:txBody>
      </p:sp>
    </p:spTree>
    <p:extLst>
      <p:ext uri="{BB962C8B-B14F-4D97-AF65-F5344CB8AC3E}">
        <p14:creationId xmlns:p14="http://schemas.microsoft.com/office/powerpoint/2010/main" val="422035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David</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SQL Server Integration Services and SQL Server Analysis Services are both legacy technologies</a:t>
            </a:r>
          </a:p>
          <a:p>
            <a:pPr marL="171450" indent="-171450">
              <a:buFont typeface="Arial" panose="020B0604020202020204" pitchFamily="34" charset="0"/>
              <a:buChar char="•"/>
            </a:pPr>
            <a:r>
              <a:rPr lang="en-AU" dirty="0"/>
              <a:t>SSAS is extremely expensive to run in the cloud due to its thirst for memory</a:t>
            </a:r>
          </a:p>
          <a:p>
            <a:pPr marL="171450" indent="-171450">
              <a:buFont typeface="Arial" panose="020B0604020202020204" pitchFamily="34" charset="0"/>
              <a:buChar char="•"/>
            </a:pPr>
            <a:r>
              <a:rPr lang="en-AU" dirty="0"/>
              <a:t>Microsoft has been through a few iterations of their Azure BI story</a:t>
            </a:r>
          </a:p>
          <a:p>
            <a:pPr marL="628650" lvl="1" indent="-171450">
              <a:buFont typeface="Arial" panose="020B0604020202020204" pitchFamily="34" charset="0"/>
              <a:buChar char="•"/>
            </a:pPr>
            <a:r>
              <a:rPr lang="en-AU" dirty="0"/>
              <a:t>Synapse has ‘turned the corner’ in terms of maturity relative to previous offerings</a:t>
            </a:r>
          </a:p>
          <a:p>
            <a:pPr marL="628650" lvl="1" indent="-171450">
              <a:buFont typeface="Arial" panose="020B0604020202020204" pitchFamily="34" charset="0"/>
              <a:buChar char="•"/>
            </a:pPr>
            <a:r>
              <a:rPr lang="en-AU" dirty="0"/>
              <a:t>Storage is backed on to standard Azure storage accounts</a:t>
            </a:r>
          </a:p>
          <a:p>
            <a:pPr marL="628650" lvl="1" indent="-171450">
              <a:buFont typeface="Arial" panose="020B0604020202020204" pitchFamily="34" charset="0"/>
              <a:buChar char="•"/>
            </a:pPr>
            <a:r>
              <a:rPr lang="en-AU" dirty="0"/>
              <a:t>You can perform analysis operations using committed resources or use SQL on-demand</a:t>
            </a:r>
          </a:p>
          <a:p>
            <a:pPr marL="628650" lvl="1" indent="-171450">
              <a:buFont typeface="Arial" panose="020B0604020202020204" pitchFamily="34" charset="0"/>
              <a:buChar char="•"/>
            </a:pPr>
            <a:r>
              <a:rPr lang="en-AU" dirty="0"/>
              <a:t>SQL on-demand is really exciting as it is a purely consumption model – pay per TB of data processed</a:t>
            </a:r>
          </a:p>
          <a:p>
            <a:pPr marL="628650" lvl="1" indent="-171450">
              <a:buFont typeface="Arial" panose="020B0604020202020204" pitchFamily="34" charset="0"/>
              <a:buChar char="•"/>
            </a:pPr>
            <a:r>
              <a:rPr lang="en-AU" dirty="0"/>
              <a:t>Queries are run from heterogeneous files in Azure storage rather than out of an MDF and work is fanned out across massive consumption farms. </a:t>
            </a:r>
          </a:p>
          <a:p>
            <a:pPr marL="171450" indent="-171450">
              <a:buFont typeface="Arial" panose="020B0604020202020204" pitchFamily="34" charset="0"/>
              <a:buChar char="•"/>
            </a:pPr>
            <a:r>
              <a:rPr lang="en-AU" dirty="0"/>
              <a:t>Discuss </a:t>
            </a:r>
            <a:r>
              <a:rPr lang="en-AU" dirty="0" err="1"/>
              <a:t>CloudLift</a:t>
            </a:r>
            <a:r>
              <a:rPr lang="en-AU" dirty="0"/>
              <a:t> telemetry use case and how this would have worked with SQL on-demand</a:t>
            </a:r>
          </a:p>
          <a:p>
            <a:pPr marL="171450" indent="-171450">
              <a:buFont typeface="Arial" panose="020B0604020202020204" pitchFamily="34" charset="0"/>
              <a:buChar char="•"/>
            </a:pPr>
            <a:r>
              <a:rPr lang="en-AU" dirty="0"/>
              <a:t>Once you move past T-SQL analysis you’re in a position to do ML using Databricks off the same platform</a:t>
            </a:r>
          </a:p>
          <a:p>
            <a:pPr marL="171450" indent="-171450">
              <a:buFont typeface="Arial" panose="020B0604020202020204" pitchFamily="34" charset="0"/>
              <a:buChar char="•"/>
            </a:pPr>
            <a:r>
              <a:rPr lang="en-AU" dirty="0"/>
              <a:t>Unlike the on-premises counterparts, there is a fully mature DevOps story underpinning these offerings. </a:t>
            </a:r>
          </a:p>
          <a:p>
            <a:pPr marL="628650" lvl="1" indent="-171450">
              <a:buFont typeface="Arial" panose="020B0604020202020204" pitchFamily="34" charset="0"/>
              <a:buChar char="•"/>
            </a:pPr>
            <a:r>
              <a:rPr lang="en-AU" dirty="0"/>
              <a:t>Design in a GUI, save operations are committed to Git. </a:t>
            </a:r>
          </a:p>
        </p:txBody>
      </p:sp>
      <p:sp>
        <p:nvSpPr>
          <p:cNvPr id="4" name="Slide Number Placeholder 3"/>
          <p:cNvSpPr>
            <a:spLocks noGrp="1"/>
          </p:cNvSpPr>
          <p:nvPr>
            <p:ph type="sldNum" sz="quarter" idx="5"/>
          </p:nvPr>
        </p:nvSpPr>
        <p:spPr/>
        <p:txBody>
          <a:bodyPr/>
          <a:lstStyle/>
          <a:p>
            <a:fld id="{5B164231-5C99-4FD8-AAC9-2569F311EB0B}" type="slidenum">
              <a:rPr lang="en-AU" smtClean="0"/>
              <a:t>20</a:t>
            </a:fld>
            <a:endParaRPr lang="en-AU"/>
          </a:p>
        </p:txBody>
      </p:sp>
    </p:spTree>
    <p:extLst>
      <p:ext uri="{BB962C8B-B14F-4D97-AF65-F5344CB8AC3E}">
        <p14:creationId xmlns:p14="http://schemas.microsoft.com/office/powerpoint/2010/main" val="44816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Dan</a:t>
            </a:r>
          </a:p>
          <a:p>
            <a:pPr marL="171450" indent="-171450">
              <a:buFont typeface="Arial" panose="020B0604020202020204" pitchFamily="34" charset="0"/>
              <a:buChar char="•"/>
            </a:pPr>
            <a:r>
              <a:rPr lang="en-AU" dirty="0"/>
              <a:t> On-premises applications usually writes to:</a:t>
            </a:r>
          </a:p>
          <a:p>
            <a:pPr marL="628650" lvl="1" indent="-171450">
              <a:buFont typeface="Arial" panose="020B0604020202020204" pitchFamily="34" charset="0"/>
              <a:buChar char="•"/>
            </a:pPr>
            <a:r>
              <a:rPr lang="en-AU" dirty="0"/>
              <a:t>Local txt/log files, rolling a new file each day, or</a:t>
            </a:r>
          </a:p>
          <a:p>
            <a:pPr marL="628650" lvl="1" indent="-171450">
              <a:buFont typeface="Arial" panose="020B0604020202020204" pitchFamily="34" charset="0"/>
              <a:buChar char="•"/>
            </a:pPr>
            <a:r>
              <a:rPr lang="en-AU" dirty="0"/>
              <a:t>Windows Event Log</a:t>
            </a:r>
          </a:p>
          <a:p>
            <a:pPr marL="171450" lvl="0" indent="-171450">
              <a:buFont typeface="Arial" panose="020B0604020202020204" pitchFamily="34" charset="0"/>
              <a:buChar char="•"/>
            </a:pPr>
            <a:r>
              <a:rPr lang="en-AU" dirty="0"/>
              <a:t>In both these cases, operational management concerns are not taken into account:</a:t>
            </a:r>
          </a:p>
          <a:p>
            <a:pPr marL="628650" lvl="1" indent="-171450">
              <a:buFont typeface="Arial" panose="020B0604020202020204" pitchFamily="34" charset="0"/>
              <a:buChar char="•"/>
            </a:pPr>
            <a:r>
              <a:rPr lang="en-AU" dirty="0"/>
              <a:t>Engineers need to remote into the VM to see the log file or view the event log</a:t>
            </a:r>
          </a:p>
          <a:p>
            <a:pPr marL="628650" lvl="1" indent="-171450">
              <a:buFont typeface="Arial" panose="020B0604020202020204" pitchFamily="34" charset="0"/>
              <a:buChar char="•"/>
            </a:pPr>
            <a:r>
              <a:rPr lang="en-AU" dirty="0"/>
              <a:t>No data is bubbled up centrally for analytics purposes</a:t>
            </a:r>
          </a:p>
          <a:p>
            <a:pPr marL="628650" lvl="1" indent="-171450">
              <a:buFont typeface="Arial" panose="020B0604020202020204" pitchFamily="34" charset="0"/>
              <a:buChar char="•"/>
            </a:pPr>
            <a:r>
              <a:rPr lang="en-AU" dirty="0"/>
              <a:t>Data keeps growing over time without a way to trim / manage growth</a:t>
            </a:r>
          </a:p>
          <a:p>
            <a:pPr marL="171450" lvl="0" indent="-171450">
              <a:buFont typeface="Arial" panose="020B0604020202020204" pitchFamily="34" charset="0"/>
              <a:buChar char="•"/>
            </a:pPr>
            <a:r>
              <a:rPr lang="en-AU" dirty="0"/>
              <a:t>In Azure, logging is usually done using Application Insights / Azure Monitor</a:t>
            </a:r>
          </a:p>
          <a:p>
            <a:pPr marL="171450" lvl="0" indent="-171450">
              <a:buFont typeface="Arial" panose="020B0604020202020204" pitchFamily="34" charset="0"/>
              <a:buChar char="•"/>
            </a:pPr>
            <a:r>
              <a:rPr lang="en-AU" dirty="0"/>
              <a:t>App Insights will give you a lot of monitoring out of the box by installing an agent into your app service, e.g.</a:t>
            </a:r>
          </a:p>
          <a:p>
            <a:pPr marL="628650" lvl="1" indent="-171450">
              <a:buFont typeface="Arial" panose="020B0604020202020204" pitchFamily="34" charset="0"/>
              <a:buChar char="•"/>
            </a:pPr>
            <a:r>
              <a:rPr lang="en-AU" dirty="0"/>
              <a:t>Performance measurements (which URLs / </a:t>
            </a:r>
            <a:r>
              <a:rPr lang="en-AU" dirty="0" err="1"/>
              <a:t>api</a:t>
            </a:r>
            <a:r>
              <a:rPr lang="en-AU" dirty="0"/>
              <a:t> endpoints are taking the longest to respond, which endpoints are most frequently called etc)</a:t>
            </a:r>
          </a:p>
          <a:p>
            <a:pPr marL="628650" lvl="1" indent="-171450">
              <a:buFont typeface="Arial" panose="020B0604020202020204" pitchFamily="34" charset="0"/>
              <a:buChar char="•"/>
            </a:pPr>
            <a:r>
              <a:rPr lang="en-AU" dirty="0"/>
              <a:t>SQL calls made by the application, and how long those calls took</a:t>
            </a:r>
          </a:p>
          <a:p>
            <a:pPr marL="171450" lvl="0" indent="-171450">
              <a:buFont typeface="Arial" panose="020B0604020202020204" pitchFamily="34" charset="0"/>
              <a:buChar char="•"/>
            </a:pPr>
            <a:r>
              <a:rPr lang="en-AU" dirty="0"/>
              <a:t>With some code level instrumentation, you can get full stack traces of errors and see the dependency tree for diagnosis</a:t>
            </a:r>
          </a:p>
          <a:p>
            <a:pPr marL="171450" lvl="0" indent="-171450">
              <a:buFont typeface="Arial" panose="020B0604020202020204" pitchFamily="34" charset="0"/>
              <a:buChar char="•"/>
            </a:pPr>
            <a:r>
              <a:rPr lang="en-AU" dirty="0"/>
              <a:t>View errors aggregated over time to see which errors are most persistent / need attention</a:t>
            </a:r>
          </a:p>
          <a:p>
            <a:pPr marL="171450" lvl="0" indent="-171450">
              <a:buFont typeface="Arial" panose="020B0604020202020204" pitchFamily="34" charset="0"/>
              <a:buChar char="•"/>
            </a:pPr>
            <a:r>
              <a:rPr lang="en-AU" dirty="0"/>
              <a:t>See application performance before vs after a release</a:t>
            </a:r>
          </a:p>
          <a:p>
            <a:pPr marL="171450" lvl="0" indent="-171450">
              <a:buFont typeface="Arial" panose="020B0604020202020204" pitchFamily="34" charset="0"/>
              <a:buChar char="•"/>
            </a:pPr>
            <a:r>
              <a:rPr lang="en-AU" dirty="0"/>
              <a:t>Set up alerts based on </a:t>
            </a:r>
            <a:r>
              <a:rPr lang="en-AU" dirty="0" err="1"/>
              <a:t>kusto</a:t>
            </a:r>
            <a:r>
              <a:rPr lang="en-AU" dirty="0"/>
              <a:t> queries</a:t>
            </a:r>
          </a:p>
          <a:p>
            <a:pPr marL="171450" lvl="0" indent="-171450">
              <a:buFont typeface="Arial" panose="020B0604020202020204" pitchFamily="34" charset="0"/>
              <a:buChar char="•"/>
            </a:pPr>
            <a:r>
              <a:rPr lang="en-AU" dirty="0"/>
              <a:t>Get notified of unusual error activity</a:t>
            </a:r>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21</a:t>
            </a:fld>
            <a:endParaRPr lang="en-AU"/>
          </a:p>
        </p:txBody>
      </p:sp>
    </p:spTree>
    <p:extLst>
      <p:ext uri="{BB962C8B-B14F-4D97-AF65-F5344CB8AC3E}">
        <p14:creationId xmlns:p14="http://schemas.microsoft.com/office/powerpoint/2010/main" val="404124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Dan</a:t>
            </a:r>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Most application workloads consist of at least one background / batch process</a:t>
            </a:r>
          </a:p>
          <a:p>
            <a:pPr marL="171450" indent="-171450">
              <a:buFont typeface="Arial" panose="020B0604020202020204" pitchFamily="34" charset="0"/>
              <a:buChar char="•"/>
            </a:pPr>
            <a:r>
              <a:rPr lang="en-AU" dirty="0"/>
              <a:t>Usually these would be written as a windows service which continuously processes data</a:t>
            </a:r>
          </a:p>
          <a:p>
            <a:pPr marL="171450" indent="-171450">
              <a:buFont typeface="Arial" panose="020B0604020202020204" pitchFamily="34" charset="0"/>
              <a:buChar char="•"/>
            </a:pPr>
            <a:r>
              <a:rPr lang="en-AU" dirty="0"/>
              <a:t>These are difficult to administer – engineers would have to remote into the server to see if its running, restart it etc</a:t>
            </a:r>
          </a:p>
          <a:p>
            <a:pPr marL="171450" indent="-171450">
              <a:buFont typeface="Arial" panose="020B0604020202020204" pitchFamily="34" charset="0"/>
              <a:buChar char="•"/>
            </a:pPr>
            <a:r>
              <a:rPr lang="en-AU" dirty="0"/>
              <a:t>Required service accounts to be set up and managed for the service to run under, and inevitably the password would be known / written down by developers etc</a:t>
            </a:r>
          </a:p>
          <a:p>
            <a:pPr marL="171450" indent="-171450">
              <a:buFont typeface="Arial" panose="020B0604020202020204" pitchFamily="34" charset="0"/>
              <a:buChar char="•"/>
            </a:pPr>
            <a:r>
              <a:rPr lang="en-AU" dirty="0"/>
              <a:t>No centralised / ops reporting</a:t>
            </a:r>
          </a:p>
          <a:p>
            <a:pPr marL="171450" indent="-171450">
              <a:buFont typeface="Arial" panose="020B0604020202020204" pitchFamily="34" charset="0"/>
              <a:buChar char="•"/>
            </a:pPr>
            <a:r>
              <a:rPr lang="en-AU" dirty="0"/>
              <a:t>In Azure, this is replaced by Azure Functions</a:t>
            </a:r>
          </a:p>
          <a:p>
            <a:pPr marL="171450" indent="-171450">
              <a:buFont typeface="Arial" panose="020B0604020202020204" pitchFamily="34" charset="0"/>
              <a:buChar char="•"/>
            </a:pPr>
            <a:r>
              <a:rPr lang="en-AU" dirty="0"/>
              <a:t>Out of the box includes many trigger types to start the function processing, including</a:t>
            </a:r>
          </a:p>
          <a:p>
            <a:pPr marL="628650" lvl="1" indent="-171450">
              <a:buFont typeface="Arial" panose="020B0604020202020204" pitchFamily="34" charset="0"/>
              <a:buChar char="•"/>
            </a:pPr>
            <a:r>
              <a:rPr lang="en-AU" dirty="0"/>
              <a:t>Timer / cron schedule</a:t>
            </a:r>
          </a:p>
          <a:p>
            <a:pPr marL="628650" lvl="1" indent="-171450">
              <a:buFont typeface="Arial" panose="020B0604020202020204" pitchFamily="34" charset="0"/>
              <a:buChar char="•"/>
            </a:pPr>
            <a:r>
              <a:rPr lang="en-AU" dirty="0"/>
              <a:t>Continuous</a:t>
            </a:r>
          </a:p>
          <a:p>
            <a:pPr marL="628650" lvl="1" indent="-171450">
              <a:buFont typeface="Arial" panose="020B0604020202020204" pitchFamily="34" charset="0"/>
              <a:buChar char="•"/>
            </a:pPr>
            <a:r>
              <a:rPr lang="en-AU" dirty="0"/>
              <a:t>Blob </a:t>
            </a:r>
          </a:p>
          <a:p>
            <a:pPr marL="628650" lvl="1" indent="-171450">
              <a:buFont typeface="Arial" panose="020B0604020202020204" pitchFamily="34" charset="0"/>
              <a:buChar char="•"/>
            </a:pPr>
            <a:r>
              <a:rPr lang="en-AU" dirty="0"/>
              <a:t>Service Bus Messages</a:t>
            </a:r>
          </a:p>
          <a:p>
            <a:pPr marL="628650" lvl="1" indent="-171450">
              <a:buFont typeface="Arial" panose="020B0604020202020204" pitchFamily="34" charset="0"/>
              <a:buChar char="•"/>
            </a:pPr>
            <a:r>
              <a:rPr lang="en-AU" dirty="0"/>
              <a:t>Http endpoint</a:t>
            </a:r>
          </a:p>
          <a:p>
            <a:pPr marL="171450" lvl="0" indent="-171450">
              <a:buFont typeface="Arial" panose="020B0604020202020204" pitchFamily="34" charset="0"/>
              <a:buChar char="•"/>
            </a:pPr>
            <a:r>
              <a:rPr lang="en-AU" dirty="0"/>
              <a:t>Functions have a much easier programming model and debug / launch model than services</a:t>
            </a:r>
          </a:p>
          <a:p>
            <a:pPr marL="171450" lvl="0" indent="-171450">
              <a:buFont typeface="Arial" panose="020B0604020202020204" pitchFamily="34" charset="0"/>
              <a:buChar char="•"/>
            </a:pPr>
            <a:r>
              <a:rPr lang="en-AU" dirty="0"/>
              <a:t>No need for service installs, which typically proved a headache</a:t>
            </a:r>
          </a:p>
          <a:p>
            <a:pPr marL="171450" lvl="0" indent="-171450">
              <a:buFont typeface="Arial" panose="020B0604020202020204" pitchFamily="34" charset="0"/>
              <a:buChar char="•"/>
            </a:pPr>
            <a:r>
              <a:rPr lang="en-AU" dirty="0"/>
              <a:t>Easily scaled out</a:t>
            </a:r>
          </a:p>
          <a:p>
            <a:pPr marL="171450" lvl="0" indent="-171450">
              <a:buFont typeface="Arial" panose="020B0604020202020204" pitchFamily="34" charset="0"/>
              <a:buChar char="•"/>
            </a:pPr>
            <a:r>
              <a:rPr lang="en-AU" dirty="0"/>
              <a:t>Can be run on demand / dynamically, or hosted on an existing app service plan along side your web apps</a:t>
            </a:r>
          </a:p>
          <a:p>
            <a:pPr marL="171450" lvl="0" indent="-171450">
              <a:buFont typeface="Arial" panose="020B0604020202020204" pitchFamily="34" charset="0"/>
              <a:buChar char="•"/>
            </a:pPr>
            <a:r>
              <a:rPr lang="en-AU" dirty="0"/>
              <a:t>Provides centralised management in the portal for operations, and can hook into app insights to send logging / telemetry to Azure Monitor</a:t>
            </a:r>
          </a:p>
          <a:p>
            <a:pPr marL="171450" lvl="0" indent="-171450">
              <a:buFont typeface="Arial" panose="020B0604020202020204" pitchFamily="34" charset="0"/>
              <a:buChar char="•"/>
            </a:pPr>
            <a:r>
              <a:rPr lang="en-AU" dirty="0"/>
              <a:t>Managed Identity used for authentication to other Azure Resources</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22</a:t>
            </a:fld>
            <a:endParaRPr lang="en-AU"/>
          </a:p>
        </p:txBody>
      </p:sp>
    </p:spTree>
    <p:extLst>
      <p:ext uri="{BB962C8B-B14F-4D97-AF65-F5344CB8AC3E}">
        <p14:creationId xmlns:p14="http://schemas.microsoft.com/office/powerpoint/2010/main" val="347211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Dan</a:t>
            </a:r>
          </a:p>
          <a:p>
            <a:pPr marL="171450" indent="-171450">
              <a:buFont typeface="Arial" panose="020B0604020202020204" pitchFamily="34" charset="0"/>
              <a:buChar char="•"/>
            </a:pPr>
            <a:r>
              <a:rPr lang="en-AU" dirty="0"/>
              <a:t>Message queueing is used by advanced applications to scale out or to process work out of band</a:t>
            </a:r>
          </a:p>
          <a:p>
            <a:pPr marL="171450" indent="-171450">
              <a:buFont typeface="Arial" panose="020B0604020202020204" pitchFamily="34" charset="0"/>
              <a:buChar char="•"/>
            </a:pPr>
            <a:r>
              <a:rPr lang="en-AU" dirty="0" err="1"/>
              <a:t>On-prem</a:t>
            </a:r>
            <a:r>
              <a:rPr lang="en-AU" dirty="0"/>
              <a:t> you would usually implement this using MSMQ from Microsoft or RabbitMQ</a:t>
            </a:r>
          </a:p>
          <a:p>
            <a:pPr marL="171450" indent="-171450">
              <a:buFont typeface="Arial" panose="020B0604020202020204" pitchFamily="34" charset="0"/>
              <a:buChar char="•"/>
            </a:pPr>
            <a:r>
              <a:rPr lang="en-AU" dirty="0"/>
              <a:t>Both of these require installation and maintenance on a usually dedicated server. Scaling out the solution requires building more infrastructure </a:t>
            </a:r>
          </a:p>
          <a:p>
            <a:pPr marL="171450" indent="-171450">
              <a:buFont typeface="Arial" panose="020B0604020202020204" pitchFamily="34" charset="0"/>
              <a:buChar char="•"/>
            </a:pPr>
            <a:r>
              <a:rPr lang="en-AU" dirty="0"/>
              <a:t>In Azure, we can use Azure Service Bus for messaging and queuing</a:t>
            </a:r>
          </a:p>
          <a:p>
            <a:pPr marL="171450" indent="-171450">
              <a:buFont typeface="Arial" panose="020B0604020202020204" pitchFamily="34" charset="0"/>
              <a:buChar char="•"/>
            </a:pPr>
            <a:r>
              <a:rPr lang="en-AU" dirty="0"/>
              <a:t>Allows standard queues to be used, as well as more advanced publish and subscribe models</a:t>
            </a:r>
          </a:p>
          <a:p>
            <a:pPr marL="171450" indent="-171450">
              <a:buFont typeface="Arial" panose="020B0604020202020204" pitchFamily="34" charset="0"/>
              <a:buChar char="•"/>
            </a:pPr>
            <a:r>
              <a:rPr lang="en-AU" dirty="0"/>
              <a:t>Available in different service tiers, and you can scale between them without penalty</a:t>
            </a:r>
          </a:p>
          <a:p>
            <a:pPr marL="171450" indent="-171450">
              <a:buFont typeface="Arial" panose="020B0604020202020204" pitchFamily="34" charset="0"/>
              <a:buChar char="•"/>
            </a:pPr>
            <a:r>
              <a:rPr lang="en-AU" dirty="0"/>
              <a:t>No need to manage installations / servers / patching / scaling</a:t>
            </a:r>
          </a:p>
          <a:p>
            <a:pPr marL="171450" indent="-171450">
              <a:buFont typeface="Arial" panose="020B0604020202020204" pitchFamily="34" charset="0"/>
              <a:buChar char="•"/>
            </a:pPr>
            <a:r>
              <a:rPr lang="en-AU" dirty="0"/>
              <a:t>Can get it up and running in a few minutes, very easily provision multiple instances for each developer / app</a:t>
            </a:r>
          </a:p>
          <a:p>
            <a:pPr marL="171450" indent="-171450">
              <a:buFont typeface="Arial" panose="020B0604020202020204" pitchFamily="34" charset="0"/>
              <a:buChar char="•"/>
            </a:pP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23</a:t>
            </a:fld>
            <a:endParaRPr lang="en-AU"/>
          </a:p>
        </p:txBody>
      </p:sp>
    </p:spTree>
    <p:extLst>
      <p:ext uri="{BB962C8B-B14F-4D97-AF65-F5344CB8AC3E}">
        <p14:creationId xmlns:p14="http://schemas.microsoft.com/office/powerpoint/2010/main" val="1255981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David</a:t>
            </a:r>
          </a:p>
          <a:p>
            <a:pPr marL="171450" indent="-171450">
              <a:buFont typeface="Arial" panose="020B0604020202020204" pitchFamily="34" charset="0"/>
              <a:buChar char="•"/>
            </a:pPr>
            <a:r>
              <a:rPr lang="en-AU" dirty="0"/>
              <a:t>Let’s not kid ourselves … everyone’s attempts at secret management on prem are patchy at best</a:t>
            </a:r>
          </a:p>
          <a:p>
            <a:pPr marL="171450" indent="-171450">
              <a:buFont typeface="Arial" panose="020B0604020202020204" pitchFamily="34" charset="0"/>
              <a:buChar char="•"/>
            </a:pPr>
            <a:r>
              <a:rPr lang="en-AU" dirty="0"/>
              <a:t>There is no default on-premises solution for secret and certificate management</a:t>
            </a:r>
          </a:p>
          <a:p>
            <a:pPr marL="171450" indent="-171450">
              <a:buFont typeface="Arial" panose="020B0604020202020204" pitchFamily="34" charset="0"/>
              <a:buChar char="•"/>
            </a:pPr>
            <a:r>
              <a:rPr lang="en-AU" dirty="0"/>
              <a:t>In our experience, finding </a:t>
            </a:r>
            <a:r>
              <a:rPr lang="en-AU" dirty="0" err="1"/>
              <a:t>pvk</a:t>
            </a:r>
            <a:r>
              <a:rPr lang="en-AU" dirty="0"/>
              <a:t> or </a:t>
            </a:r>
            <a:r>
              <a:rPr lang="en-AU" dirty="0" err="1"/>
              <a:t>pfx</a:t>
            </a:r>
            <a:r>
              <a:rPr lang="en-AU" dirty="0"/>
              <a:t> on filesystem and/or credentials in a </a:t>
            </a:r>
            <a:r>
              <a:rPr lang="en-AU" dirty="0" err="1"/>
              <a:t>web.config</a:t>
            </a:r>
            <a:r>
              <a:rPr lang="en-AU" dirty="0"/>
              <a:t> are not uncommon</a:t>
            </a:r>
          </a:p>
          <a:p>
            <a:pPr marL="171450" indent="-171450">
              <a:buFont typeface="Arial" panose="020B0604020202020204" pitchFamily="34" charset="0"/>
              <a:buChar char="•"/>
            </a:pPr>
            <a:r>
              <a:rPr lang="en-AU" dirty="0"/>
              <a:t>Migrating to the cloud is a chance to break with the old bad habits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Azure Key Vault</a:t>
            </a:r>
          </a:p>
          <a:p>
            <a:pPr marL="171450" indent="-171450">
              <a:buFont typeface="Arial" panose="020B0604020202020204" pitchFamily="34" charset="0"/>
              <a:buChar char="•"/>
            </a:pPr>
            <a:r>
              <a:rPr lang="en-AU" dirty="0"/>
              <a:t>Managed store for key pairs, credential pairs and other secrets such as API keys</a:t>
            </a:r>
          </a:p>
          <a:p>
            <a:pPr marL="171450" indent="-171450">
              <a:buFont typeface="Arial" panose="020B0604020202020204" pitchFamily="34" charset="0"/>
              <a:buChar char="•"/>
            </a:pPr>
            <a:r>
              <a:rPr lang="en-AU" dirty="0"/>
              <a:t>Fully securable with Azure Roles Based Access Control</a:t>
            </a:r>
          </a:p>
          <a:p>
            <a:pPr marL="628650" lvl="1" indent="-171450">
              <a:buFont typeface="Arial" panose="020B0604020202020204" pitchFamily="34" charset="0"/>
              <a:buChar char="•"/>
            </a:pPr>
            <a:r>
              <a:rPr lang="en-AU" dirty="0"/>
              <a:t>This ensures only designated operators can manage resources</a:t>
            </a:r>
          </a:p>
          <a:p>
            <a:pPr marL="628650" lvl="1" indent="-171450">
              <a:buFont typeface="Arial" panose="020B0604020202020204" pitchFamily="34" charset="0"/>
              <a:buChar char="•"/>
            </a:pPr>
            <a:r>
              <a:rPr lang="en-AU" dirty="0"/>
              <a:t>Importantly the same security model is used by applications at runtime</a:t>
            </a:r>
          </a:p>
          <a:p>
            <a:pPr marL="628650" lvl="1" indent="-171450">
              <a:buFont typeface="Arial" panose="020B0604020202020204" pitchFamily="34" charset="0"/>
              <a:buChar char="•"/>
            </a:pPr>
            <a:r>
              <a:rPr lang="en-AU" dirty="0"/>
              <a:t>An application uses its service principal to log on to the key vault and retrieve sensitive information at runtime</a:t>
            </a:r>
          </a:p>
          <a:p>
            <a:pPr marL="628650" lvl="1" indent="-171450">
              <a:buFont typeface="Arial" panose="020B0604020202020204" pitchFamily="34" charset="0"/>
              <a:buChar char="•"/>
            </a:pPr>
            <a:r>
              <a:rPr lang="en-AU" dirty="0"/>
              <a:t>This removes all of this information out of source and build and away from the development team</a:t>
            </a:r>
          </a:p>
          <a:p>
            <a:pPr marL="171450" indent="-171450">
              <a:buFont typeface="Arial" panose="020B0604020202020204" pitchFamily="34" charset="0"/>
              <a:buChar char="•"/>
            </a:pPr>
            <a:r>
              <a:rPr lang="en-AU" dirty="0"/>
              <a:t>Key Vault can be used with the App Service Certificate service to automatically renew SSL certificates. </a:t>
            </a:r>
          </a:p>
          <a:p>
            <a:pPr marL="628650" lvl="1" indent="-171450">
              <a:buFont typeface="Arial" panose="020B0604020202020204" pitchFamily="34" charset="0"/>
              <a:buChar char="•"/>
            </a:pPr>
            <a:r>
              <a:rPr lang="en-AU" dirty="0"/>
              <a:t>Once renewed these are pushed to app services automatically.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24</a:t>
            </a:fld>
            <a:endParaRPr lang="en-AU"/>
          </a:p>
        </p:txBody>
      </p:sp>
    </p:spTree>
    <p:extLst>
      <p:ext uri="{BB962C8B-B14F-4D97-AF65-F5344CB8AC3E}">
        <p14:creationId xmlns:p14="http://schemas.microsoft.com/office/powerpoint/2010/main" val="297951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25</a:t>
            </a:fld>
            <a:endParaRPr lang="en-AU"/>
          </a:p>
        </p:txBody>
      </p:sp>
    </p:spTree>
    <p:extLst>
      <p:ext uri="{BB962C8B-B14F-4D97-AF65-F5344CB8AC3E}">
        <p14:creationId xmlns:p14="http://schemas.microsoft.com/office/powerpoint/2010/main" val="245184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endParaRPr lang="en-AU" dirty="0"/>
          </a:p>
          <a:p>
            <a:r>
              <a:rPr lang="en-AU" dirty="0"/>
              <a:t>Architecture</a:t>
            </a:r>
          </a:p>
          <a:p>
            <a:pPr marL="171450" indent="-171450">
              <a:buFont typeface="Arial" panose="020B0604020202020204" pitchFamily="34" charset="0"/>
              <a:buChar char="•"/>
            </a:pPr>
            <a:r>
              <a:rPr lang="en-AU" dirty="0"/>
              <a:t>Why was ASE built</a:t>
            </a:r>
          </a:p>
          <a:p>
            <a:pPr marL="628650" lvl="1" indent="-171450">
              <a:buFont typeface="Arial" panose="020B0604020202020204" pitchFamily="34" charset="0"/>
              <a:buChar char="•"/>
            </a:pPr>
            <a:r>
              <a:rPr lang="en-AU" dirty="0"/>
              <a:t>Deploys a whole stamp of infrastructure just for your app</a:t>
            </a:r>
          </a:p>
          <a:p>
            <a:pPr marL="628650" lvl="1" indent="-171450">
              <a:buFont typeface="Arial" panose="020B0604020202020204" pitchFamily="34" charset="0"/>
              <a:buChar char="•"/>
            </a:pPr>
            <a:r>
              <a:rPr lang="en-AU" dirty="0"/>
              <a:t>Touted as highly scalable</a:t>
            </a:r>
          </a:p>
          <a:p>
            <a:pPr marL="171450" lvl="0" indent="-171450">
              <a:buFont typeface="Arial" panose="020B0604020202020204" pitchFamily="34" charset="0"/>
              <a:buChar char="•"/>
            </a:pPr>
            <a:r>
              <a:rPr lang="en-AU" dirty="0"/>
              <a:t>Only good feature</a:t>
            </a:r>
          </a:p>
          <a:p>
            <a:pPr marL="628650" lvl="1" indent="-171450">
              <a:buFont typeface="Arial" panose="020B0604020202020204" pitchFamily="34" charset="0"/>
              <a:buChar char="•"/>
            </a:pPr>
            <a:r>
              <a:rPr lang="en-AU" dirty="0"/>
              <a:t>The only real problem it solved was putting App Service on RFC1918 address space</a:t>
            </a:r>
          </a:p>
          <a:p>
            <a:pPr marL="171450" lvl="0" indent="-171450">
              <a:buFont typeface="Arial" panose="020B0604020202020204" pitchFamily="34" charset="0"/>
              <a:buChar char="•"/>
            </a:pPr>
            <a:r>
              <a:rPr lang="en-AU" dirty="0"/>
              <a:t>Cost</a:t>
            </a:r>
          </a:p>
          <a:p>
            <a:pPr marL="628650" lvl="1" indent="-171450">
              <a:buFont typeface="Arial" panose="020B0604020202020204" pitchFamily="34" charset="0"/>
              <a:buChar char="•"/>
            </a:pPr>
            <a:r>
              <a:rPr lang="en-AU" dirty="0"/>
              <a:t>ASE charges a stamp fee of ~2K a month. This has been removed in ASE v3 however bad luck if you’re on V1 or V2</a:t>
            </a:r>
          </a:p>
          <a:p>
            <a:pPr marL="628650" lvl="1" indent="-171450">
              <a:buFont typeface="Arial" panose="020B0604020202020204" pitchFamily="34" charset="0"/>
              <a:buChar char="•"/>
            </a:pPr>
            <a:r>
              <a:rPr lang="en-AU" dirty="0"/>
              <a:t>The cost of compute is significantly higher per core and GB of RAM</a:t>
            </a:r>
          </a:p>
          <a:p>
            <a:pPr marL="171450" lvl="0" indent="-171450">
              <a:buFont typeface="Arial" panose="020B0604020202020204" pitchFamily="34" charset="0"/>
              <a:buChar char="•"/>
            </a:pPr>
            <a:r>
              <a:rPr lang="en-AU" dirty="0"/>
              <a:t>Replacement project</a:t>
            </a:r>
          </a:p>
          <a:p>
            <a:pPr marL="628650" lvl="1" indent="-171450">
              <a:buFont typeface="Arial" panose="020B0604020202020204" pitchFamily="34" charset="0"/>
              <a:buChar char="•"/>
            </a:pPr>
            <a:r>
              <a:rPr lang="en-AU" dirty="0"/>
              <a:t>We have been systematically working through our Managed Azure customers with ASE and replacing them with </a:t>
            </a:r>
            <a:r>
              <a:rPr lang="en-AU" dirty="0" err="1"/>
              <a:t>VNet</a:t>
            </a:r>
            <a:r>
              <a:rPr lang="en-AU" dirty="0"/>
              <a:t> integration and Private Link</a:t>
            </a:r>
          </a:p>
          <a:p>
            <a:pPr marL="628650" lvl="1" indent="-171450">
              <a:buFont typeface="Arial" panose="020B0604020202020204" pitchFamily="34" charset="0"/>
              <a:buChar char="•"/>
            </a:pPr>
            <a:r>
              <a:rPr lang="en-AU" dirty="0"/>
              <a:t>We moved about 50 web apps off an ASE at one customer on to App Service without incident</a:t>
            </a:r>
          </a:p>
          <a:p>
            <a:pPr marL="628650" lvl="1" indent="-171450">
              <a:buFont typeface="Arial" panose="020B0604020202020204" pitchFamily="34" charset="0"/>
              <a:buChar char="•"/>
            </a:pPr>
            <a:r>
              <a:rPr lang="en-AU" dirty="0"/>
              <a:t>This is saving that customer around $25K per annum </a:t>
            </a:r>
          </a:p>
          <a:p>
            <a:pPr marL="171450" lvl="0" indent="-171450">
              <a:buFont typeface="Arial" panose="020B0604020202020204" pitchFamily="34" charset="0"/>
              <a:buChar char="•"/>
            </a:pPr>
            <a:r>
              <a:rPr lang="en-AU" dirty="0"/>
              <a:t>Notwithstanding the stamp fee, there are technical issues which Dan can highlight. </a:t>
            </a:r>
          </a:p>
          <a:p>
            <a:endParaRPr lang="en-AU" dirty="0"/>
          </a:p>
          <a:p>
            <a:r>
              <a:rPr lang="en-AU" b="1" dirty="0"/>
              <a:t>Dan</a:t>
            </a:r>
          </a:p>
          <a:p>
            <a:pPr marL="171450" indent="-171450">
              <a:buFont typeface="Arial" panose="020B0604020202020204" pitchFamily="34" charset="0"/>
              <a:buChar char="•"/>
            </a:pPr>
            <a:r>
              <a:rPr lang="en-AU" dirty="0"/>
              <a:t>One of the primary benefits of App Services is easily and quickly scaling out. With an ASE, scaling out can take a very long time (hours) – even setting up the ASE initially can run for around 4 hours. </a:t>
            </a:r>
          </a:p>
          <a:p>
            <a:pPr marL="171450" indent="-171450">
              <a:buFont typeface="Arial" panose="020B0604020202020204" pitchFamily="34" charset="0"/>
              <a:buChar char="•"/>
            </a:pPr>
            <a:r>
              <a:rPr lang="en-AU" dirty="0"/>
              <a:t>App services on the other hand do this within minutes</a:t>
            </a:r>
          </a:p>
          <a:p>
            <a:pPr marL="171450" indent="-171450">
              <a:buFont typeface="Arial" panose="020B0604020202020204" pitchFamily="34" charset="0"/>
              <a:buChar char="•"/>
            </a:pPr>
            <a:r>
              <a:rPr lang="en-AU" dirty="0"/>
              <a:t>Because the ASE SCM endpoints (kudu) is not publicly accessible by default, it also means that the hosted </a:t>
            </a:r>
            <a:r>
              <a:rPr lang="en-AU" dirty="0" err="1"/>
              <a:t>devops</a:t>
            </a:r>
            <a:r>
              <a:rPr lang="en-AU" dirty="0"/>
              <a:t> agents cannot see it for deployment. This means that you need to provision and then register a customer deployment agent inside of your azure tenancy so that it can communicate with the ASE for deployment integration and then register the </a:t>
            </a:r>
            <a:r>
              <a:rPr lang="en-AU" dirty="0" err="1"/>
              <a:t>scm</a:t>
            </a:r>
            <a:r>
              <a:rPr lang="en-AU" dirty="0"/>
              <a:t> endpoints in your DNS server.</a:t>
            </a:r>
          </a:p>
          <a:p>
            <a:pPr marL="171450" indent="-171450">
              <a:buFont typeface="Arial" panose="020B0604020202020204" pitchFamily="34" charset="0"/>
              <a:buChar char="•"/>
            </a:pPr>
            <a:r>
              <a:rPr lang="en-AU" dirty="0"/>
              <a:t>When inevitably developers need to access the files on the server for diagnostics, you typically go to the kudu interface or app service editor. The Kudu endpoints are not publicly available, meaning you will need to VPN into your network first in order to open it, and the App Service editor feature is not even visible on the ASE. </a:t>
            </a:r>
          </a:p>
          <a:p>
            <a:pPr marL="171450" indent="-171450">
              <a:buFont typeface="Arial" panose="020B0604020202020204" pitchFamily="34" charset="0"/>
              <a:buChar char="•"/>
            </a:pPr>
            <a:r>
              <a:rPr lang="en-AU" dirty="0"/>
              <a:t>Generally it just feels like the features being released on app services lags behind on ASE – not really a focus</a:t>
            </a:r>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26</a:t>
            </a:fld>
            <a:endParaRPr lang="en-AU"/>
          </a:p>
        </p:txBody>
      </p:sp>
    </p:spTree>
    <p:extLst>
      <p:ext uri="{BB962C8B-B14F-4D97-AF65-F5344CB8AC3E}">
        <p14:creationId xmlns:p14="http://schemas.microsoft.com/office/powerpoint/2010/main" val="280380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Azure SQL Database is scaled by DTU or </a:t>
            </a:r>
            <a:r>
              <a:rPr lang="en-AU" dirty="0" err="1"/>
              <a:t>vCore</a:t>
            </a:r>
            <a:r>
              <a:rPr lang="en-AU" dirty="0"/>
              <a:t> models</a:t>
            </a:r>
          </a:p>
          <a:p>
            <a:pPr marL="628650" lvl="1" indent="-171450">
              <a:buFont typeface="Arial" panose="020B0604020202020204" pitchFamily="34" charset="0"/>
              <a:buChar char="•"/>
            </a:pPr>
            <a:r>
              <a:rPr lang="en-AU" dirty="0"/>
              <a:t>DTU is just a number of times a given scale size can complete some arbitrary and undisclosed SQL statement</a:t>
            </a:r>
          </a:p>
          <a:p>
            <a:pPr marL="628650" lvl="1" indent="-171450">
              <a:buFont typeface="Arial" panose="020B0604020202020204" pitchFamily="34" charset="0"/>
              <a:buChar char="•"/>
            </a:pPr>
            <a:r>
              <a:rPr lang="en-AU" dirty="0" err="1"/>
              <a:t>vCore</a:t>
            </a:r>
            <a:r>
              <a:rPr lang="en-AU" dirty="0"/>
              <a:t> is as the name suggested – virtual cores allocated to your DB</a:t>
            </a:r>
          </a:p>
          <a:p>
            <a:pPr marL="171450" indent="-171450">
              <a:buFont typeface="Arial" panose="020B0604020202020204" pitchFamily="34" charset="0"/>
              <a:buChar char="•"/>
            </a:pPr>
            <a:r>
              <a:rPr lang="en-AU" dirty="0"/>
              <a:t>Microsoft is pretty cagey on the underlying filesystem IO and this does not factor into the DTU or </a:t>
            </a:r>
            <a:r>
              <a:rPr lang="en-AU" dirty="0" err="1"/>
              <a:t>vCore</a:t>
            </a:r>
            <a:r>
              <a:rPr lang="en-AU" dirty="0"/>
              <a:t> models</a:t>
            </a:r>
          </a:p>
          <a:p>
            <a:pPr marL="171450" indent="-171450">
              <a:buFont typeface="Arial" panose="020B0604020202020204" pitchFamily="34" charset="0"/>
              <a:buChar char="•"/>
            </a:pPr>
            <a:r>
              <a:rPr lang="en-AU" dirty="0"/>
              <a:t>It’s probably a bit telling that DTU used to stand for Database Throughput Units but has been renamed to Database Transaction Units</a:t>
            </a:r>
          </a:p>
          <a:p>
            <a:pPr marL="171450" indent="-171450">
              <a:buFont typeface="Arial" panose="020B0604020202020204" pitchFamily="34" charset="0"/>
              <a:buChar char="•"/>
            </a:pPr>
            <a:r>
              <a:rPr lang="en-AU" dirty="0"/>
              <a:t>Compare S6 instance with P1</a:t>
            </a:r>
          </a:p>
          <a:p>
            <a:pPr marL="628650" lvl="1" indent="-171450">
              <a:buFont typeface="Arial" panose="020B0604020202020204" pitchFamily="34" charset="0"/>
              <a:buChar char="•"/>
            </a:pPr>
            <a:r>
              <a:rPr lang="en-AU" dirty="0"/>
              <a:t>S6 = 400 DTU</a:t>
            </a:r>
          </a:p>
          <a:p>
            <a:pPr marL="628650" lvl="1" indent="-171450">
              <a:buFont typeface="Arial" panose="020B0604020202020204" pitchFamily="34" charset="0"/>
              <a:buChar char="•"/>
            </a:pPr>
            <a:r>
              <a:rPr lang="en-AU" dirty="0"/>
              <a:t>P1 = 125 DTU</a:t>
            </a:r>
          </a:p>
          <a:p>
            <a:pPr marL="628650" lvl="1" indent="-171450">
              <a:buFont typeface="Arial" panose="020B0604020202020204" pitchFamily="34" charset="0"/>
              <a:buChar char="•"/>
            </a:pPr>
            <a:r>
              <a:rPr lang="en-AU" dirty="0"/>
              <a:t>S6 will likely outperform a P1 for a number of simple queries</a:t>
            </a:r>
          </a:p>
          <a:p>
            <a:pPr marL="1085850" lvl="2" indent="-171450">
              <a:buFont typeface="Arial" panose="020B0604020202020204" pitchFamily="34" charset="0"/>
              <a:buChar char="•"/>
            </a:pPr>
            <a:r>
              <a:rPr lang="en-AU" dirty="0"/>
              <a:t>Think shopping cart operations, etc</a:t>
            </a:r>
          </a:p>
          <a:p>
            <a:pPr marL="628650" lvl="1" indent="-171450">
              <a:buFont typeface="Arial" panose="020B0604020202020204" pitchFamily="34" charset="0"/>
              <a:buChar char="•"/>
            </a:pPr>
            <a:r>
              <a:rPr lang="en-AU" dirty="0"/>
              <a:t>P1, despite lower DTU, will FLOG an S6 as the IO reads heat up</a:t>
            </a:r>
          </a:p>
          <a:p>
            <a:pPr marL="1085850" lvl="2" indent="-171450">
              <a:buFont typeface="Arial" panose="020B0604020202020204" pitchFamily="34" charset="0"/>
              <a:buChar char="•"/>
            </a:pPr>
            <a:r>
              <a:rPr lang="en-AU" dirty="0"/>
              <a:t>Anything that remotely looks like an aggregate over a large table will be many fold faster on a P1. </a:t>
            </a:r>
          </a:p>
          <a:p>
            <a:pPr marL="171450" lvl="0" indent="-171450">
              <a:buFont typeface="Arial" panose="020B0604020202020204" pitchFamily="34" charset="0"/>
              <a:buChar char="•"/>
            </a:pPr>
            <a:r>
              <a:rPr lang="en-AU" dirty="0"/>
              <a:t>Lesson: Compare performance across a variety of options with your unique workload</a:t>
            </a:r>
          </a:p>
          <a:p>
            <a:endParaRPr lang="en-AU" dirty="0"/>
          </a:p>
          <a:p>
            <a:r>
              <a:rPr lang="en-AU" b="1" dirty="0"/>
              <a:t>Dan</a:t>
            </a:r>
            <a:endParaRPr lang="en-AU" b="0" dirty="0"/>
          </a:p>
          <a:p>
            <a:pPr marL="171450" indent="-171450">
              <a:buFont typeface="Arial" panose="020B0604020202020204" pitchFamily="34" charset="0"/>
              <a:buChar char="•"/>
            </a:pPr>
            <a:r>
              <a:rPr lang="en-AU" b="0" dirty="0"/>
              <a:t>Anything in the premium tier contains a built in read-only replica. You can target this endpoint by specifying it in the connection string</a:t>
            </a:r>
          </a:p>
          <a:p>
            <a:pPr marL="171450" indent="-171450">
              <a:buFont typeface="Arial" panose="020B0604020202020204" pitchFamily="34" charset="0"/>
              <a:buChar char="•"/>
            </a:pPr>
            <a:r>
              <a:rPr lang="en-AU" b="0" dirty="0"/>
              <a:t>Example: Our automation platform</a:t>
            </a:r>
          </a:p>
          <a:p>
            <a:pPr marL="628650" lvl="1" indent="-171450">
              <a:buFont typeface="Arial" panose="020B0604020202020204" pitchFamily="34" charset="0"/>
              <a:buChar char="•"/>
            </a:pPr>
            <a:r>
              <a:rPr lang="en-AU" b="0" dirty="0"/>
              <a:t>constantly reads statistics to send out alerts for cost management</a:t>
            </a:r>
          </a:p>
          <a:p>
            <a:pPr marL="628650" lvl="1" indent="-171450">
              <a:buFont typeface="Arial" panose="020B0604020202020204" pitchFamily="34" charset="0"/>
              <a:buChar char="•"/>
            </a:pPr>
            <a:r>
              <a:rPr lang="en-AU" b="0" dirty="0"/>
              <a:t>preserve the primary node for OLTP work</a:t>
            </a:r>
          </a:p>
          <a:p>
            <a:pPr marL="171450" lvl="0" indent="-171450">
              <a:buFont typeface="Arial" panose="020B0604020202020204" pitchFamily="34" charset="0"/>
              <a:buChar char="•"/>
            </a:pPr>
            <a:r>
              <a:rPr lang="en-AU" b="0" dirty="0"/>
              <a:t>Regularly review the index recommendations in the portal – it analyses your workload on an ongoing basis and recommends new indexes to improve performance</a:t>
            </a:r>
          </a:p>
          <a:p>
            <a:pPr marL="171450" lvl="0" indent="-171450">
              <a:buFont typeface="Arial" panose="020B0604020202020204" pitchFamily="34" charset="0"/>
              <a:buChar char="•"/>
            </a:pPr>
            <a:r>
              <a:rPr lang="en-AU" b="0" dirty="0"/>
              <a:t>Azure SQL does not have the concept of backing up and restoring .</a:t>
            </a:r>
            <a:r>
              <a:rPr lang="en-AU" b="0" dirty="0" err="1"/>
              <a:t>bak</a:t>
            </a:r>
            <a:r>
              <a:rPr lang="en-AU" b="0" dirty="0"/>
              <a:t> files. Instead you use imports and exports (although it does have built in backups that can be restored). </a:t>
            </a:r>
          </a:p>
          <a:p>
            <a:pPr marL="171450" lvl="0" indent="-171450">
              <a:buFont typeface="Arial" panose="020B0604020202020204" pitchFamily="34" charset="0"/>
              <a:buChar char="•"/>
            </a:pPr>
            <a:r>
              <a:rPr lang="en-AU" b="0" dirty="0"/>
              <a:t>Exporting a DB can take a long time and has a large performance impact (100% usage)</a:t>
            </a:r>
          </a:p>
          <a:p>
            <a:pPr marL="171450" lvl="0" indent="-171450">
              <a:buFont typeface="Arial" panose="020B0604020202020204" pitchFamily="34" charset="0"/>
              <a:buChar char="•"/>
            </a:pPr>
            <a:r>
              <a:rPr lang="en-AU" b="0" dirty="0"/>
              <a:t>If this matters, clone the DB (which doesn’t impact performance) and then export the clone</a:t>
            </a:r>
          </a:p>
          <a:p>
            <a:pPr marL="171450" lvl="0" indent="-171450">
              <a:buFont typeface="Arial" panose="020B0604020202020204" pitchFamily="34" charset="0"/>
              <a:buChar char="•"/>
            </a:pPr>
            <a:r>
              <a:rPr lang="en-AU" b="0" dirty="0"/>
              <a:t>Local imports using SSMS can become an issue where transactions can grow too large, use PowerShell for imports to get around this</a:t>
            </a:r>
          </a:p>
          <a:p>
            <a:pPr marL="17145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5B164231-5C99-4FD8-AAC9-2569F311EB0B}" type="slidenum">
              <a:rPr lang="en-AU" smtClean="0"/>
              <a:t>27</a:t>
            </a:fld>
            <a:endParaRPr lang="en-AU"/>
          </a:p>
        </p:txBody>
      </p:sp>
    </p:spTree>
    <p:extLst>
      <p:ext uri="{BB962C8B-B14F-4D97-AF65-F5344CB8AC3E}">
        <p14:creationId xmlns:p14="http://schemas.microsoft.com/office/powerpoint/2010/main" val="2717509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It is hard to feel like Windows Server is a good place to invest</a:t>
            </a:r>
          </a:p>
          <a:p>
            <a:pPr marL="171450" indent="-171450">
              <a:buFont typeface="Arial" panose="020B0604020202020204" pitchFamily="34" charset="0"/>
              <a:buChar char="•"/>
            </a:pPr>
            <a:r>
              <a:rPr lang="en-AU" dirty="0"/>
              <a:t>Linux is cropping up more and more in PaaS offerings – App Service being a good example</a:t>
            </a:r>
          </a:p>
          <a:p>
            <a:pPr marL="171450" indent="-171450">
              <a:buFont typeface="Arial" panose="020B0604020202020204" pitchFamily="34" charset="0"/>
              <a:buChar char="•"/>
            </a:pPr>
            <a:r>
              <a:rPr lang="en-AU" dirty="0"/>
              <a:t>If you build for .NET Core, you can deploy to your apps to App Service for Linux</a:t>
            </a:r>
          </a:p>
          <a:p>
            <a:pPr marL="628650" lvl="1" indent="-171450">
              <a:buFont typeface="Arial" panose="020B0604020202020204" pitchFamily="34" charset="0"/>
              <a:buChar char="•"/>
            </a:pPr>
            <a:r>
              <a:rPr lang="en-AU" dirty="0"/>
              <a:t>What’s the difference? Cost.</a:t>
            </a:r>
          </a:p>
          <a:p>
            <a:pPr marL="628650" lvl="1" indent="-171450">
              <a:buFont typeface="Arial" panose="020B0604020202020204" pitchFamily="34" charset="0"/>
              <a:buChar char="•"/>
            </a:pPr>
            <a:r>
              <a:rPr lang="en-AU" dirty="0"/>
              <a:t>Premium 1 V2 App service</a:t>
            </a:r>
          </a:p>
          <a:p>
            <a:pPr marL="1085850" lvl="2" indent="-171450">
              <a:buFont typeface="Arial" panose="020B0604020202020204" pitchFamily="34" charset="0"/>
              <a:buChar char="•"/>
            </a:pPr>
            <a:r>
              <a:rPr lang="en-AU" dirty="0"/>
              <a:t>Windows = $252 per month</a:t>
            </a:r>
          </a:p>
          <a:p>
            <a:pPr marL="1085850" lvl="2" indent="-171450">
              <a:buFont typeface="Arial" panose="020B0604020202020204" pitchFamily="34" charset="0"/>
              <a:buChar char="•"/>
            </a:pPr>
            <a:r>
              <a:rPr lang="en-AU" dirty="0"/>
              <a:t>Linux = $123 per month</a:t>
            </a:r>
          </a:p>
          <a:p>
            <a:pPr marL="171450" lvl="0" indent="-171450">
              <a:buFont typeface="Arial" panose="020B0604020202020204" pitchFamily="34" charset="0"/>
              <a:buChar char="•"/>
            </a:pPr>
            <a:r>
              <a:rPr lang="en-AU" dirty="0"/>
              <a:t>It isn’t just the cost… why would they make Storage Gen 2 natively support NFS but not SMB?</a:t>
            </a:r>
          </a:p>
          <a:p>
            <a:pPr marL="171450" indent="-171450">
              <a:buFont typeface="Arial" panose="020B0604020202020204" pitchFamily="34" charset="0"/>
              <a:buChar char="•"/>
            </a:pPr>
            <a:r>
              <a:rPr lang="en-AU" dirty="0"/>
              <a:t>We moved one of our largest Managed Azure customers off Windows App Service onto Linux as a part of a move off ASE. Dan might like to share a few insights about this move. </a:t>
            </a:r>
          </a:p>
          <a:p>
            <a:endParaRPr lang="en-AU" dirty="0"/>
          </a:p>
          <a:p>
            <a:r>
              <a:rPr lang="en-AU" b="1" dirty="0"/>
              <a:t>Dan</a:t>
            </a:r>
            <a:endParaRPr lang="en-AU" b="0" dirty="0"/>
          </a:p>
          <a:p>
            <a:pPr marL="171450" indent="-171450">
              <a:buFont typeface="Arial" panose="020B0604020202020204" pitchFamily="34" charset="0"/>
              <a:buChar char="•"/>
            </a:pPr>
            <a:r>
              <a:rPr lang="en-AU" b="0" dirty="0"/>
              <a:t>Moving from Windows to Linux with a </a:t>
            </a:r>
            <a:r>
              <a:rPr lang="en-AU" b="0" dirty="0" err="1"/>
              <a:t>.net</a:t>
            </a:r>
            <a:r>
              <a:rPr lang="en-AU" b="0" dirty="0"/>
              <a:t> core app is definitely doable, but there are some change that may be required</a:t>
            </a:r>
          </a:p>
          <a:p>
            <a:pPr marL="171450" indent="-171450">
              <a:buFont typeface="Arial" panose="020B0604020202020204" pitchFamily="34" charset="0"/>
              <a:buChar char="•"/>
            </a:pPr>
            <a:r>
              <a:rPr lang="en-AU" b="0" dirty="0"/>
              <a:t>Usually down to inconsistencies between the operating systems</a:t>
            </a:r>
          </a:p>
          <a:p>
            <a:pPr marL="171450" indent="-171450">
              <a:buFont typeface="Arial" panose="020B0604020202020204" pitchFamily="34" charset="0"/>
              <a:buChar char="•"/>
            </a:pPr>
            <a:r>
              <a:rPr lang="en-AU" b="0" dirty="0"/>
              <a:t>In our case, we ran into problems with </a:t>
            </a:r>
            <a:r>
              <a:rPr lang="en-AU" b="0" dirty="0" err="1"/>
              <a:t>timezones</a:t>
            </a:r>
            <a:r>
              <a:rPr lang="en-AU" b="0" dirty="0"/>
              <a:t>. The </a:t>
            </a:r>
            <a:r>
              <a:rPr lang="en-AU" b="0" dirty="0" err="1"/>
              <a:t>timezones</a:t>
            </a:r>
            <a:r>
              <a:rPr lang="en-AU" b="0" dirty="0"/>
              <a:t> are name differently between windows and </a:t>
            </a:r>
            <a:r>
              <a:rPr lang="en-AU" b="0" dirty="0" err="1"/>
              <a:t>linux</a:t>
            </a:r>
            <a:r>
              <a:rPr lang="en-AU" b="0" dirty="0"/>
              <a:t>, so you have to implement different code paths</a:t>
            </a:r>
          </a:p>
          <a:p>
            <a:pPr marL="171450" indent="-171450">
              <a:buFont typeface="Arial" panose="020B0604020202020204" pitchFamily="34" charset="0"/>
              <a:buChar char="•"/>
            </a:pPr>
            <a:r>
              <a:rPr lang="en-AU" b="0" dirty="0"/>
              <a:t>Oftentimes the </a:t>
            </a:r>
            <a:r>
              <a:rPr lang="en-AU" b="0" dirty="0" err="1"/>
              <a:t>.net</a:t>
            </a:r>
            <a:r>
              <a:rPr lang="en-AU" b="0" dirty="0"/>
              <a:t> core product will have to be packaged up as a container and then published on the </a:t>
            </a:r>
            <a:r>
              <a:rPr lang="en-AU" b="0" dirty="0" err="1"/>
              <a:t>linux</a:t>
            </a:r>
            <a:r>
              <a:rPr lang="en-AU" b="0" dirty="0"/>
              <a:t> app service</a:t>
            </a:r>
          </a:p>
          <a:p>
            <a:pPr marL="171450" indent="-171450">
              <a:buFont typeface="Arial" panose="020B0604020202020204" pitchFamily="34" charset="0"/>
              <a:buChar char="•"/>
            </a:pPr>
            <a:r>
              <a:rPr lang="en-AU" b="0" dirty="0"/>
              <a:t>Linux app services seems to be more sensitive to port exhaustion</a:t>
            </a:r>
          </a:p>
          <a:p>
            <a:pPr marL="171450" indent="-171450">
              <a:buFont typeface="Arial" panose="020B0604020202020204" pitchFamily="34" charset="0"/>
              <a:buChar char="•"/>
            </a:pPr>
            <a:r>
              <a:rPr lang="en-AU" b="0" dirty="0"/>
              <a:t>Some people have reported running into issues when using file system watchers under </a:t>
            </a:r>
            <a:r>
              <a:rPr lang="en-AU" b="0" dirty="0" err="1"/>
              <a:t>linux</a:t>
            </a:r>
            <a:endParaRPr lang="en-AU" b="0" dirty="0"/>
          </a:p>
        </p:txBody>
      </p:sp>
      <p:sp>
        <p:nvSpPr>
          <p:cNvPr id="4" name="Slide Number Placeholder 3"/>
          <p:cNvSpPr>
            <a:spLocks noGrp="1"/>
          </p:cNvSpPr>
          <p:nvPr>
            <p:ph type="sldNum" sz="quarter" idx="5"/>
          </p:nvPr>
        </p:nvSpPr>
        <p:spPr/>
        <p:txBody>
          <a:bodyPr/>
          <a:lstStyle/>
          <a:p>
            <a:fld id="{5B164231-5C99-4FD8-AAC9-2569F311EB0B}" type="slidenum">
              <a:rPr lang="en-AU" smtClean="0"/>
              <a:t>28</a:t>
            </a:fld>
            <a:endParaRPr lang="en-AU"/>
          </a:p>
        </p:txBody>
      </p:sp>
    </p:spTree>
    <p:extLst>
      <p:ext uri="{BB962C8B-B14F-4D97-AF65-F5344CB8AC3E}">
        <p14:creationId xmlns:p14="http://schemas.microsoft.com/office/powerpoint/2010/main" val="1830710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29</a:t>
            </a:fld>
            <a:endParaRPr lang="en-AU"/>
          </a:p>
        </p:txBody>
      </p:sp>
    </p:spTree>
    <p:extLst>
      <p:ext uri="{BB962C8B-B14F-4D97-AF65-F5344CB8AC3E}">
        <p14:creationId xmlns:p14="http://schemas.microsoft.com/office/powerpoint/2010/main" val="1664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 / Dan</a:t>
            </a:r>
          </a:p>
          <a:p>
            <a:pPr marL="171450" indent="-171450">
              <a:buFont typeface="Arial" panose="020B0604020202020204" pitchFamily="34" charset="0"/>
              <a:buChar char="•"/>
            </a:pPr>
            <a:r>
              <a:rPr lang="en-AU" dirty="0"/>
              <a:t>David intro, use his bio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Dan intro, use his bio</a:t>
            </a:r>
          </a:p>
          <a:p>
            <a:pPr marL="171450" indent="-171450">
              <a:buFont typeface="Arial" panose="020B0604020202020204" pitchFamily="34" charset="0"/>
              <a:buChar char="•"/>
            </a:pPr>
            <a:r>
              <a:rPr lang="en-AU" dirty="0"/>
              <a:t>Hand over to David</a:t>
            </a:r>
          </a:p>
        </p:txBody>
      </p:sp>
      <p:sp>
        <p:nvSpPr>
          <p:cNvPr id="4" name="Slide Number Placeholder 3"/>
          <p:cNvSpPr>
            <a:spLocks noGrp="1"/>
          </p:cNvSpPr>
          <p:nvPr>
            <p:ph type="sldNum" sz="quarter" idx="5"/>
          </p:nvPr>
        </p:nvSpPr>
        <p:spPr/>
        <p:txBody>
          <a:bodyPr/>
          <a:lstStyle/>
          <a:p>
            <a:fld id="{5B164231-5C99-4FD8-AAC9-2569F311EB0B}" type="slidenum">
              <a:rPr lang="en-AU" smtClean="0"/>
              <a:t>3</a:t>
            </a:fld>
            <a:endParaRPr lang="en-AU" dirty="0"/>
          </a:p>
        </p:txBody>
      </p:sp>
    </p:spTree>
    <p:extLst>
      <p:ext uri="{BB962C8B-B14F-4D97-AF65-F5344CB8AC3E}">
        <p14:creationId xmlns:p14="http://schemas.microsoft.com/office/powerpoint/2010/main" val="183055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endParaRPr lang="en-AU" dirty="0"/>
          </a:p>
          <a:p>
            <a:pPr marL="0" indent="0">
              <a:buFontTx/>
              <a:buNone/>
            </a:pPr>
            <a:r>
              <a:rPr lang="en-AU" dirty="0"/>
              <a:t>We’re a Microsoft Gold Partner and Tier 1 / Direct CSP specialising in Cloud Platform</a:t>
            </a:r>
          </a:p>
          <a:p>
            <a:pPr marL="0" indent="0">
              <a:buFontTx/>
              <a:buNone/>
            </a:pPr>
            <a:r>
              <a:rPr lang="en-AU" dirty="0"/>
              <a:t>We are also recognised with an advanced specialisation in moving Windows and SQL Server workloads to Azure. </a:t>
            </a:r>
          </a:p>
          <a:p>
            <a:pPr marL="0" indent="0">
              <a:buFontTx/>
              <a:buNone/>
            </a:pPr>
            <a:endParaRPr lang="en-AU" dirty="0"/>
          </a:p>
          <a:p>
            <a:pPr marL="0" indent="0">
              <a:buFontTx/>
              <a:buNone/>
            </a:pPr>
            <a:r>
              <a:rPr lang="en-AU" dirty="0"/>
              <a:t>We’ve moved countless customers to Azure and manage them on an ongoing basis. </a:t>
            </a:r>
          </a:p>
          <a:p>
            <a:pPr marL="0" indent="0">
              <a:buFontTx/>
              <a:buNone/>
            </a:pPr>
            <a:endParaRPr lang="en-AU" dirty="0"/>
          </a:p>
          <a:p>
            <a:pPr marL="0" indent="0">
              <a:buFontTx/>
              <a:buNone/>
            </a:pPr>
            <a:r>
              <a:rPr lang="en-AU" dirty="0"/>
              <a:t>NO-BS – We’ll tell you what works and what does not. We’re in it for the long haul with our customers.</a:t>
            </a:r>
          </a:p>
          <a:p>
            <a:pPr marL="0" indent="0">
              <a:buFontTx/>
              <a:buNone/>
            </a:pPr>
            <a:endParaRPr lang="en-AU" dirty="0"/>
          </a:p>
          <a:p>
            <a:pPr marL="171450" indent="-171450">
              <a:buFontTx/>
              <a:buChar char="-"/>
            </a:pPr>
            <a:r>
              <a:rPr lang="en-AU" dirty="0"/>
              <a:t>Plan</a:t>
            </a:r>
          </a:p>
          <a:p>
            <a:pPr marL="628650" lvl="1" indent="-171450">
              <a:buFontTx/>
              <a:buChar char="-"/>
            </a:pPr>
            <a:r>
              <a:rPr lang="en-AU" dirty="0"/>
              <a:t>Our assessment offering helping customers build evidence based business cases</a:t>
            </a:r>
          </a:p>
          <a:p>
            <a:pPr marL="171450" indent="-171450">
              <a:buFontTx/>
              <a:buChar char="-"/>
            </a:pPr>
            <a:r>
              <a:rPr lang="en-AU" dirty="0"/>
              <a:t>Migrate</a:t>
            </a:r>
          </a:p>
          <a:p>
            <a:pPr marL="628650" lvl="1" indent="-171450">
              <a:buFontTx/>
              <a:buChar char="-"/>
            </a:pPr>
            <a:r>
              <a:rPr lang="en-AU" dirty="0"/>
              <a:t>Executing migrations for customers</a:t>
            </a:r>
          </a:p>
          <a:p>
            <a:pPr marL="628650" lvl="1" indent="-171450">
              <a:buFontTx/>
              <a:buChar char="-"/>
            </a:pPr>
            <a:r>
              <a:rPr lang="en-AU" dirty="0"/>
              <a:t>Full Datacentre migrations</a:t>
            </a:r>
          </a:p>
          <a:p>
            <a:pPr marL="628650" lvl="1" indent="-171450">
              <a:buFontTx/>
              <a:buChar char="-"/>
            </a:pPr>
            <a:r>
              <a:rPr lang="en-AU" dirty="0"/>
              <a:t>Specialist workloads such as TRIM and SAP</a:t>
            </a:r>
          </a:p>
          <a:p>
            <a:pPr marL="628650" lvl="1" indent="-171450">
              <a:buFontTx/>
              <a:buChar char="-"/>
            </a:pPr>
            <a:r>
              <a:rPr lang="en-AU" dirty="0"/>
              <a:t>Bespoke apps and modernisation</a:t>
            </a:r>
          </a:p>
          <a:p>
            <a:pPr marL="171450" indent="-171450">
              <a:buFontTx/>
              <a:buChar char="-"/>
            </a:pPr>
            <a:r>
              <a:rPr lang="en-AU" dirty="0"/>
              <a:t>Run</a:t>
            </a:r>
          </a:p>
          <a:p>
            <a:pPr marL="628650" lvl="1" indent="-171450">
              <a:buFontTx/>
              <a:buChar char="-"/>
            </a:pPr>
            <a:r>
              <a:rPr lang="en-AU" dirty="0"/>
              <a:t>Our CSP offering</a:t>
            </a:r>
          </a:p>
          <a:p>
            <a:pPr marL="628650" lvl="1" indent="-171450">
              <a:buFontTx/>
              <a:buChar char="-"/>
            </a:pPr>
            <a:r>
              <a:rPr lang="en-AU" dirty="0"/>
              <a:t>Governance as a Service</a:t>
            </a:r>
          </a:p>
          <a:p>
            <a:pPr marL="457200" lvl="1" indent="0">
              <a:buFontTx/>
              <a:buNone/>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4</a:t>
            </a:fld>
            <a:endParaRPr lang="en-AU"/>
          </a:p>
        </p:txBody>
      </p:sp>
    </p:spTree>
    <p:extLst>
      <p:ext uri="{BB962C8B-B14F-4D97-AF65-F5344CB8AC3E}">
        <p14:creationId xmlns:p14="http://schemas.microsoft.com/office/powerpoint/2010/main" val="348042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 </a:t>
            </a:r>
          </a:p>
          <a:p>
            <a:pPr marL="171450" indent="-171450">
              <a:buFont typeface="Arial" panose="020B0604020202020204" pitchFamily="34" charset="0"/>
              <a:buChar char="•"/>
            </a:pPr>
            <a:r>
              <a:rPr lang="en-AU" b="0" dirty="0"/>
              <a:t>What do we mean by modernisation?</a:t>
            </a:r>
          </a:p>
          <a:p>
            <a:pPr marL="628650" lvl="1" indent="-171450">
              <a:buFont typeface="Arial" panose="020B0604020202020204" pitchFamily="34" charset="0"/>
              <a:buChar char="•"/>
            </a:pPr>
            <a:r>
              <a:rPr lang="en-AU" b="0" dirty="0"/>
              <a:t>Ownership: Lowering TCO as much as we can</a:t>
            </a:r>
          </a:p>
          <a:p>
            <a:pPr marL="1085850" lvl="2" indent="-171450">
              <a:buFont typeface="Arial" panose="020B0604020202020204" pitchFamily="34" charset="0"/>
              <a:buChar char="•"/>
            </a:pPr>
            <a:r>
              <a:rPr lang="en-AU" b="0" dirty="0"/>
              <a:t>Ideally, apps are deleted and replaced with SaaS or no code / low code</a:t>
            </a:r>
          </a:p>
          <a:p>
            <a:pPr marL="628650" lvl="1" indent="-171450">
              <a:buFont typeface="Arial" panose="020B0604020202020204" pitchFamily="34" charset="0"/>
              <a:buChar char="•"/>
            </a:pPr>
            <a:r>
              <a:rPr lang="en-AU" b="0" dirty="0"/>
              <a:t>Implementation / Architecture: Using modern patterns:</a:t>
            </a:r>
          </a:p>
          <a:p>
            <a:pPr marL="1085850" lvl="2" indent="-171450">
              <a:buFont typeface="Arial" panose="020B0604020202020204" pitchFamily="34" charset="0"/>
              <a:buChar char="•"/>
            </a:pPr>
            <a:r>
              <a:rPr lang="en-AU" b="0" dirty="0"/>
              <a:t>Web based wherever possible</a:t>
            </a:r>
          </a:p>
          <a:p>
            <a:pPr marL="1543050" lvl="3" indent="-171450">
              <a:buFont typeface="Arial" panose="020B0604020202020204" pitchFamily="34" charset="0"/>
              <a:buChar char="•"/>
            </a:pPr>
            <a:r>
              <a:rPr lang="en-AU" b="0" dirty="0"/>
              <a:t>Yes there are places where binary apps are required for scenarios like industrial control but these are increasingly rare</a:t>
            </a:r>
          </a:p>
          <a:p>
            <a:pPr marL="1085850" lvl="2" indent="-171450">
              <a:buFont typeface="Arial" panose="020B0604020202020204" pitchFamily="34" charset="0"/>
              <a:buChar char="•"/>
            </a:pPr>
            <a:r>
              <a:rPr lang="en-AU" b="0" dirty="0"/>
              <a:t>Light weight approach to integration</a:t>
            </a:r>
          </a:p>
          <a:p>
            <a:pPr marL="1543050" lvl="3" indent="-171450">
              <a:buFont typeface="Arial" panose="020B0604020202020204" pitchFamily="34" charset="0"/>
              <a:buChar char="•"/>
            </a:pPr>
            <a:r>
              <a:rPr lang="en-AU" b="0" dirty="0"/>
              <a:t>REST/JSON &gt; SOAP &gt; COM+/EJB legacy</a:t>
            </a:r>
          </a:p>
          <a:p>
            <a:pPr marL="1085850" lvl="2" indent="-171450">
              <a:buFont typeface="Arial" panose="020B0604020202020204" pitchFamily="34" charset="0"/>
              <a:buChar char="•"/>
            </a:pPr>
            <a:r>
              <a:rPr lang="en-AU" b="0" dirty="0"/>
              <a:t>Modern authentication</a:t>
            </a:r>
          </a:p>
          <a:p>
            <a:pPr marL="171450" indent="-171450">
              <a:buFont typeface="Arial" panose="020B0604020202020204" pitchFamily="34" charset="0"/>
              <a:buChar char="•"/>
            </a:pPr>
            <a:r>
              <a:rPr lang="en-AU" b="0" dirty="0"/>
              <a:t>Consider there options from worst to best.</a:t>
            </a:r>
          </a:p>
          <a:p>
            <a:pPr marL="171450" indent="-171450">
              <a:buFont typeface="Arial" panose="020B0604020202020204" pitchFamily="34" charset="0"/>
              <a:buChar char="•"/>
            </a:pPr>
            <a:r>
              <a:rPr lang="en-AU" b="0" dirty="0"/>
              <a:t>Desktop applications:</a:t>
            </a:r>
          </a:p>
          <a:p>
            <a:pPr marL="628650" lvl="1" indent="-171450">
              <a:buFont typeface="Arial" panose="020B0604020202020204" pitchFamily="34" charset="0"/>
              <a:buChar char="•"/>
            </a:pPr>
            <a:r>
              <a:rPr lang="en-AU" b="0" dirty="0"/>
              <a:t>No migration path for modernisation</a:t>
            </a:r>
          </a:p>
          <a:p>
            <a:pPr marL="628650" lvl="1" indent="-171450">
              <a:buFont typeface="Arial" panose="020B0604020202020204" pitchFamily="34" charset="0"/>
              <a:buChar char="•"/>
            </a:pPr>
            <a:r>
              <a:rPr lang="en-AU" b="0" dirty="0"/>
              <a:t>Need rearchitecting and rewriting to modern web or offload to WVD</a:t>
            </a:r>
          </a:p>
          <a:p>
            <a:pPr marL="171450" lvl="0" indent="-171450">
              <a:buFont typeface="Arial" panose="020B0604020202020204" pitchFamily="34" charset="0"/>
              <a:buChar char="•"/>
            </a:pPr>
            <a:r>
              <a:rPr lang="en-AU" b="0" dirty="0"/>
              <a:t>Legacy apps:</a:t>
            </a:r>
          </a:p>
          <a:p>
            <a:pPr marL="628650" lvl="1" indent="-171450">
              <a:buFont typeface="Arial" panose="020B0604020202020204" pitchFamily="34" charset="0"/>
              <a:buChar char="•"/>
            </a:pPr>
            <a:r>
              <a:rPr lang="en-AU" b="0" dirty="0"/>
              <a:t>Anything before circa 2012 probably</a:t>
            </a:r>
          </a:p>
          <a:p>
            <a:pPr marL="628650" lvl="1" indent="-171450">
              <a:buFont typeface="Arial" panose="020B0604020202020204" pitchFamily="34" charset="0"/>
              <a:buChar char="•"/>
            </a:pPr>
            <a:r>
              <a:rPr lang="en-AU" b="0" dirty="0"/>
              <a:t>Heavy use of legacy technology from old </a:t>
            </a:r>
            <a:r>
              <a:rPr lang="en-AU" b="0" dirty="0" err="1"/>
              <a:t>nTier</a:t>
            </a:r>
            <a:r>
              <a:rPr lang="en-AU" b="0" dirty="0"/>
              <a:t> world</a:t>
            </a:r>
          </a:p>
          <a:p>
            <a:pPr marL="628650" lvl="1" indent="-171450">
              <a:buFont typeface="Arial" panose="020B0604020202020204" pitchFamily="34" charset="0"/>
              <a:buChar char="•"/>
            </a:pPr>
            <a:r>
              <a:rPr lang="en-AU" b="0" dirty="0"/>
              <a:t>Might need a lot of repluming</a:t>
            </a:r>
          </a:p>
          <a:p>
            <a:pPr marL="171450" lvl="0" indent="-171450">
              <a:buFont typeface="Arial" panose="020B0604020202020204" pitchFamily="34" charset="0"/>
              <a:buChar char="•"/>
            </a:pPr>
            <a:r>
              <a:rPr lang="en-AU" b="0" dirty="0"/>
              <a:t>Web applications:</a:t>
            </a:r>
          </a:p>
          <a:p>
            <a:pPr marL="628650" lvl="1" indent="-171450">
              <a:buFont typeface="Arial" panose="020B0604020202020204" pitchFamily="34" charset="0"/>
              <a:buChar char="•"/>
            </a:pPr>
            <a:r>
              <a:rPr lang="en-AU" b="0" dirty="0"/>
              <a:t>Anything new built sanely</a:t>
            </a:r>
          </a:p>
          <a:p>
            <a:pPr marL="628650" lvl="1" indent="-171450">
              <a:buFont typeface="Arial" panose="020B0604020202020204" pitchFamily="34" charset="0"/>
              <a:buChar char="•"/>
            </a:pPr>
            <a:r>
              <a:rPr lang="en-AU" b="0" dirty="0"/>
              <a:t>Often can be redeployed without work</a:t>
            </a:r>
          </a:p>
          <a:p>
            <a:pPr marL="628650" lvl="1" indent="-171450">
              <a:buFont typeface="Arial" panose="020B0604020202020204" pitchFamily="34" charset="0"/>
              <a:buChar char="•"/>
            </a:pPr>
            <a:r>
              <a:rPr lang="en-AU" b="0" dirty="0"/>
              <a:t>Sometimes needs specific tweaks</a:t>
            </a:r>
          </a:p>
          <a:p>
            <a:pPr marL="628650" lvl="1" indent="-171450">
              <a:buFont typeface="Arial" panose="020B0604020202020204" pitchFamily="34" charset="0"/>
              <a:buChar char="•"/>
            </a:pPr>
            <a:endParaRPr lang="en-AU" b="0" dirty="0"/>
          </a:p>
          <a:p>
            <a:endParaRPr lang="en-AU" b="0" dirty="0"/>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5</a:t>
            </a:fld>
            <a:endParaRPr lang="en-AU"/>
          </a:p>
        </p:txBody>
      </p:sp>
    </p:spTree>
    <p:extLst>
      <p:ext uri="{BB962C8B-B14F-4D97-AF65-F5344CB8AC3E}">
        <p14:creationId xmlns:p14="http://schemas.microsoft.com/office/powerpoint/2010/main" val="338210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b="0" dirty="0"/>
              <a:t>There are broadly four deployment models today – this diagram should be familiar</a:t>
            </a:r>
          </a:p>
          <a:p>
            <a:pPr marL="171450" indent="-171450">
              <a:buFont typeface="Arial" panose="020B0604020202020204" pitchFamily="34" charset="0"/>
              <a:buChar char="•"/>
            </a:pPr>
            <a:r>
              <a:rPr lang="en-AU" b="0" dirty="0"/>
              <a:t>On premises:</a:t>
            </a:r>
          </a:p>
          <a:p>
            <a:pPr marL="628650" lvl="1" indent="-171450">
              <a:buFont typeface="Arial" panose="020B0604020202020204" pitchFamily="34" charset="0"/>
              <a:buChar char="•"/>
            </a:pPr>
            <a:r>
              <a:rPr lang="en-AU" b="0" dirty="0"/>
              <a:t>You worry about infra, disks popping, etc</a:t>
            </a:r>
          </a:p>
          <a:p>
            <a:pPr marL="171450" lvl="0" indent="-171450">
              <a:buFont typeface="Arial" panose="020B0604020202020204" pitchFamily="34" charset="0"/>
              <a:buChar char="•"/>
            </a:pPr>
            <a:r>
              <a:rPr lang="en-AU" b="0" dirty="0"/>
              <a:t>IaaS</a:t>
            </a:r>
          </a:p>
          <a:p>
            <a:pPr marL="628650" lvl="1" indent="-171450">
              <a:buFont typeface="Arial" panose="020B0604020202020204" pitchFamily="34" charset="0"/>
              <a:buChar char="•"/>
            </a:pPr>
            <a:r>
              <a:rPr lang="en-AU" b="0" dirty="0"/>
              <a:t>Hardware is managed</a:t>
            </a:r>
          </a:p>
          <a:p>
            <a:pPr marL="628650" lvl="1" indent="-171450">
              <a:buFont typeface="Arial" panose="020B0604020202020204" pitchFamily="34" charset="0"/>
              <a:buChar char="•"/>
            </a:pPr>
            <a:r>
              <a:rPr lang="en-AU" b="0" dirty="0"/>
              <a:t>Storage is highly available by default</a:t>
            </a:r>
          </a:p>
          <a:p>
            <a:pPr marL="171450" lvl="0" indent="-171450">
              <a:buFont typeface="Arial" panose="020B0604020202020204" pitchFamily="34" charset="0"/>
              <a:buChar char="•"/>
            </a:pPr>
            <a:r>
              <a:rPr lang="en-AU" b="0" dirty="0"/>
              <a:t>PaaS</a:t>
            </a:r>
          </a:p>
          <a:p>
            <a:pPr marL="628650" lvl="1" indent="-171450">
              <a:buFont typeface="Arial" panose="020B0604020202020204" pitchFamily="34" charset="0"/>
              <a:buChar char="•"/>
            </a:pPr>
            <a:r>
              <a:rPr lang="en-AU" b="0" dirty="0"/>
              <a:t>You only think about your applications integrity</a:t>
            </a:r>
          </a:p>
          <a:p>
            <a:pPr marL="628650" lvl="1" indent="-171450">
              <a:buFont typeface="Arial" panose="020B0604020202020204" pitchFamily="34" charset="0"/>
              <a:buChar char="•"/>
            </a:pPr>
            <a:r>
              <a:rPr lang="en-AU" b="0" dirty="0"/>
              <a:t>Increased security posture as everything is patched for you</a:t>
            </a:r>
          </a:p>
          <a:p>
            <a:pPr marL="628650" lvl="1" indent="-171450">
              <a:buFont typeface="Arial" panose="020B0604020202020204" pitchFamily="34" charset="0"/>
              <a:buChar char="•"/>
            </a:pPr>
            <a:endParaRPr lang="en-AU" b="0" dirty="0"/>
          </a:p>
          <a:p>
            <a:pPr marL="171450" indent="-171450">
              <a:buFont typeface="Arial" panose="020B0604020202020204" pitchFamily="34" charset="0"/>
              <a:buChar char="•"/>
            </a:pPr>
            <a:r>
              <a:rPr lang="en-AU" b="0" dirty="0"/>
              <a:t>SaaS is the gold standard for efficiency and true cloud consumption model </a:t>
            </a:r>
          </a:p>
          <a:p>
            <a:pPr marL="628650" lvl="1" indent="-171450">
              <a:buFont typeface="Arial" panose="020B0604020202020204" pitchFamily="34" charset="0"/>
              <a:buChar char="•"/>
            </a:pPr>
            <a:r>
              <a:rPr lang="en-AU" b="0" dirty="0"/>
              <a:t>Not always possible</a:t>
            </a:r>
          </a:p>
          <a:p>
            <a:pPr marL="628650" lvl="1" indent="-171450">
              <a:buFont typeface="Arial" panose="020B0604020202020204" pitchFamily="34" charset="0"/>
              <a:buChar char="•"/>
            </a:pPr>
            <a:r>
              <a:rPr lang="en-AU" b="0" dirty="0"/>
              <a:t>Rarely in the Enterprise due to custom requirements</a:t>
            </a:r>
          </a:p>
        </p:txBody>
      </p:sp>
      <p:sp>
        <p:nvSpPr>
          <p:cNvPr id="4" name="Slide Number Placeholder 3"/>
          <p:cNvSpPr>
            <a:spLocks noGrp="1"/>
          </p:cNvSpPr>
          <p:nvPr>
            <p:ph type="sldNum" sz="quarter" idx="5"/>
          </p:nvPr>
        </p:nvSpPr>
        <p:spPr/>
        <p:txBody>
          <a:bodyPr/>
          <a:lstStyle/>
          <a:p>
            <a:fld id="{5B164231-5C99-4FD8-AAC9-2569F311EB0B}" type="slidenum">
              <a:rPr lang="en-AU" smtClean="0"/>
              <a:t>6</a:t>
            </a:fld>
            <a:endParaRPr lang="en-AU"/>
          </a:p>
        </p:txBody>
      </p:sp>
    </p:spTree>
    <p:extLst>
      <p:ext uri="{BB962C8B-B14F-4D97-AF65-F5344CB8AC3E}">
        <p14:creationId xmlns:p14="http://schemas.microsoft.com/office/powerpoint/2010/main" val="201432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Our customer commissioned the development of an app for a genomics problem</a:t>
            </a:r>
          </a:p>
          <a:p>
            <a:pPr marL="171450" indent="-171450">
              <a:buFont typeface="Arial" panose="020B0604020202020204" pitchFamily="34" charset="0"/>
              <a:buChar char="•"/>
            </a:pPr>
            <a:r>
              <a:rPr lang="en-AU" dirty="0"/>
              <a:t>The developer chosen was very cloud resistant </a:t>
            </a:r>
          </a:p>
          <a:p>
            <a:pPr marL="171450" indent="-171450">
              <a:buFont typeface="Arial" panose="020B0604020202020204" pitchFamily="34" charset="0"/>
              <a:buChar char="•"/>
            </a:pPr>
            <a:r>
              <a:rPr lang="en-AU" dirty="0"/>
              <a:t>We were engaged to help get the application to Azure</a:t>
            </a:r>
          </a:p>
          <a:p>
            <a:pPr marL="171450" indent="-171450">
              <a:buFont typeface="Arial" panose="020B0604020202020204" pitchFamily="34" charset="0"/>
              <a:buChar char="•"/>
            </a:pPr>
            <a:r>
              <a:rPr lang="en-AU" dirty="0"/>
              <a:t>Read our approach section from above</a:t>
            </a:r>
          </a:p>
          <a:p>
            <a:pPr marL="0" indent="0">
              <a:buFont typeface="Arial" panose="020B0604020202020204" pitchFamily="34" charset="0"/>
              <a:buNone/>
            </a:pPr>
            <a:endParaRPr lang="en-AU" dirty="0"/>
          </a:p>
          <a:p>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7</a:t>
            </a:fld>
            <a:endParaRPr lang="en-AU"/>
          </a:p>
        </p:txBody>
      </p:sp>
    </p:spTree>
    <p:extLst>
      <p:ext uri="{BB962C8B-B14F-4D97-AF65-F5344CB8AC3E}">
        <p14:creationId xmlns:p14="http://schemas.microsoft.com/office/powerpoint/2010/main" val="149004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Present the above</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b="1" dirty="0"/>
              <a:t>Dan</a:t>
            </a:r>
          </a:p>
          <a:p>
            <a:pPr marL="171450" indent="-171450">
              <a:buFont typeface="Arial" panose="020B0604020202020204" pitchFamily="34" charset="0"/>
              <a:buChar char="•"/>
            </a:pPr>
            <a:r>
              <a:rPr lang="en-AU" b="0" u="none" dirty="0"/>
              <a:t>Paste link in chat: </a:t>
            </a:r>
          </a:p>
          <a:p>
            <a:pPr marL="171450" indent="-171450">
              <a:buFont typeface="Arial" panose="020B0604020202020204" pitchFamily="34" charset="0"/>
              <a:buChar char="•"/>
            </a:pPr>
            <a:endParaRPr lang="en-AU" sz="1200" b="0" u="none" dirty="0"/>
          </a:p>
          <a:p>
            <a:pPr marL="0" indent="0">
              <a:buFont typeface="Arial" panose="020B0604020202020204" pitchFamily="34" charset="0"/>
              <a:buNone/>
            </a:pPr>
            <a:r>
              <a:rPr lang="en-US" sz="1200" b="0" u="none" dirty="0"/>
              <a:t>https://</a:t>
            </a:r>
            <a:r>
              <a:rPr lang="en-US" sz="1200" b="0" u="none" dirty="0" err="1"/>
              <a:t>cdfy.cc</a:t>
            </a:r>
            <a:r>
              <a:rPr lang="en-US" sz="1200" b="0" u="none" dirty="0"/>
              <a:t>/</a:t>
            </a:r>
            <a:r>
              <a:rPr lang="en-US" sz="1200" b="0" u="none" dirty="0" err="1"/>
              <a:t>baug</a:t>
            </a:r>
            <a:r>
              <a:rPr lang="en-US" sz="1200" b="0" u="none" dirty="0"/>
              <a:t>-app-mod</a:t>
            </a:r>
          </a:p>
          <a:p>
            <a:pPr marL="0" indent="0">
              <a:buFont typeface="Arial" panose="020B0604020202020204" pitchFamily="34" charset="0"/>
              <a:buNone/>
            </a:pPr>
            <a:endParaRPr lang="en-US" sz="1200" b="0" u="none"/>
          </a:p>
          <a:p>
            <a:pPr marL="0" indent="0">
              <a:buFont typeface="Arial" panose="020B0604020202020204" pitchFamily="34" charset="0"/>
              <a:buNone/>
            </a:pPr>
            <a:endParaRPr lang="en-AU" b="0" u="none" dirty="0"/>
          </a:p>
        </p:txBody>
      </p:sp>
      <p:sp>
        <p:nvSpPr>
          <p:cNvPr id="4" name="Slide Number Placeholder 3"/>
          <p:cNvSpPr>
            <a:spLocks noGrp="1"/>
          </p:cNvSpPr>
          <p:nvPr>
            <p:ph type="sldNum" sz="quarter" idx="5"/>
          </p:nvPr>
        </p:nvSpPr>
        <p:spPr/>
        <p:txBody>
          <a:bodyPr/>
          <a:lstStyle/>
          <a:p>
            <a:fld id="{5B164231-5C99-4FD8-AAC9-2569F311EB0B}" type="slidenum">
              <a:rPr lang="en-AU" smtClean="0"/>
              <a:t>8</a:t>
            </a:fld>
            <a:endParaRPr lang="en-AU"/>
          </a:p>
        </p:txBody>
      </p:sp>
    </p:spTree>
    <p:extLst>
      <p:ext uri="{BB962C8B-B14F-4D97-AF65-F5344CB8AC3E}">
        <p14:creationId xmlns:p14="http://schemas.microsoft.com/office/powerpoint/2010/main" val="102744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David</a:t>
            </a:r>
          </a:p>
          <a:p>
            <a:pPr marL="171450" indent="-171450">
              <a:buFont typeface="Arial" panose="020B0604020202020204" pitchFamily="34" charset="0"/>
              <a:buChar char="•"/>
            </a:pPr>
            <a:r>
              <a:rPr lang="en-AU" dirty="0"/>
              <a:t>Forms based custom auth is a terrible idea</a:t>
            </a:r>
          </a:p>
          <a:p>
            <a:pPr marL="628650" lvl="1" indent="-171450">
              <a:buFont typeface="Arial" panose="020B0604020202020204" pitchFamily="34" charset="0"/>
              <a:buChar char="•"/>
            </a:pPr>
            <a:r>
              <a:rPr lang="en-AU" dirty="0"/>
              <a:t>App handles secrets</a:t>
            </a:r>
          </a:p>
          <a:p>
            <a:pPr marL="628650" lvl="1" indent="-171450">
              <a:buFont typeface="Arial" panose="020B0604020202020204" pitchFamily="34" charset="0"/>
              <a:buChar char="•"/>
            </a:pPr>
            <a:r>
              <a:rPr lang="en-AU" dirty="0"/>
              <a:t>No federation opportunity</a:t>
            </a:r>
          </a:p>
          <a:p>
            <a:pPr marL="1085850" lvl="2" indent="-171450">
              <a:buFont typeface="Arial" panose="020B0604020202020204" pitchFamily="34" charset="0"/>
              <a:buChar char="•"/>
            </a:pPr>
            <a:r>
              <a:rPr lang="en-AU" dirty="0"/>
              <a:t>What do we mean by federation? Benefits</a:t>
            </a:r>
          </a:p>
          <a:p>
            <a:pPr marL="171450" lvl="0" indent="-171450">
              <a:buFont typeface="Arial" panose="020B0604020202020204" pitchFamily="34" charset="0"/>
              <a:buChar char="•"/>
            </a:pPr>
            <a:r>
              <a:rPr lang="en-AU" dirty="0"/>
              <a:t>Replaced </a:t>
            </a:r>
            <a:r>
              <a:rPr lang="en-AU" dirty="0" err="1"/>
              <a:t>EasyAuth</a:t>
            </a:r>
            <a:endParaRPr lang="en-AU" dirty="0"/>
          </a:p>
          <a:p>
            <a:pPr marL="628650" lvl="1" indent="-171450">
              <a:buFont typeface="Arial" panose="020B0604020202020204" pitchFamily="34" charset="0"/>
              <a:buChar char="•"/>
            </a:pPr>
            <a:r>
              <a:rPr lang="en-AU" dirty="0"/>
              <a:t>Single option to turn on in Azure AD</a:t>
            </a:r>
          </a:p>
          <a:p>
            <a:pPr marL="628650" lvl="1" indent="-171450">
              <a:buFont typeface="Arial" panose="020B0604020202020204" pitchFamily="34" charset="0"/>
              <a:buChar char="•"/>
            </a:pPr>
            <a:r>
              <a:rPr lang="en-AU" dirty="0"/>
              <a:t>Secret handling is removed from your code</a:t>
            </a:r>
          </a:p>
          <a:p>
            <a:pPr marL="628650" lvl="1" indent="-171450">
              <a:buFont typeface="Arial" panose="020B0604020202020204" pitchFamily="34" charset="0"/>
              <a:buChar char="•"/>
            </a:pPr>
            <a:r>
              <a:rPr lang="en-AU" dirty="0"/>
              <a:t>Benefits of a PaaS/SaaS identity solution</a:t>
            </a:r>
          </a:p>
          <a:p>
            <a:pPr marL="1085850" lvl="2" indent="-171450">
              <a:buFont typeface="Arial" panose="020B0604020202020204" pitchFamily="34" charset="0"/>
              <a:buChar char="•"/>
            </a:pPr>
            <a:r>
              <a:rPr lang="en-AU" dirty="0"/>
              <a:t>Nothing to manage</a:t>
            </a:r>
          </a:p>
          <a:p>
            <a:pPr marL="1085850" lvl="2" indent="-171450">
              <a:buFont typeface="Arial" panose="020B0604020202020204" pitchFamily="34" charset="0"/>
              <a:buChar char="•"/>
            </a:pPr>
            <a:r>
              <a:rPr lang="en-AU" dirty="0"/>
              <a:t>Highly resilient</a:t>
            </a:r>
          </a:p>
          <a:p>
            <a:pPr marL="628650" lvl="1" indent="-171450">
              <a:buFont typeface="Arial" panose="020B0604020202020204" pitchFamily="34" charset="0"/>
              <a:buChar char="•"/>
            </a:pPr>
            <a:r>
              <a:rPr lang="en-AU" dirty="0"/>
              <a:t>Federation out of the box</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5B164231-5C99-4FD8-AAC9-2569F311EB0B}" type="slidenum">
              <a:rPr lang="en-AU" smtClean="0"/>
              <a:t>9</a:t>
            </a:fld>
            <a:endParaRPr lang="en-AU"/>
          </a:p>
        </p:txBody>
      </p:sp>
    </p:spTree>
    <p:extLst>
      <p:ext uri="{BB962C8B-B14F-4D97-AF65-F5344CB8AC3E}">
        <p14:creationId xmlns:p14="http://schemas.microsoft.com/office/powerpoint/2010/main" val="563459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8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hart">
    <p:bg>
      <p:bgPr>
        <a:solidFill>
          <a:srgbClr val="EBEBEB"/>
        </a:solidFill>
        <a:effectLst/>
      </p:bgPr>
    </p:bg>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C75AB764-2F25-4984-AC0D-8E8DDDF10854}"/>
              </a:ext>
            </a:extLst>
          </p:cNvPr>
          <p:cNvSpPr>
            <a:spLocks noGrp="1"/>
          </p:cNvSpPr>
          <p:nvPr>
            <p:ph type="chart" sz="quarter" idx="16"/>
          </p:nvPr>
        </p:nvSpPr>
        <p:spPr>
          <a:xfrm>
            <a:off x="6091238" y="566654"/>
            <a:ext cx="6100762" cy="5038856"/>
          </a:xfrm>
        </p:spPr>
        <p:txBody>
          <a:bodyPr/>
          <a:lstStyle/>
          <a:p>
            <a:r>
              <a:rPr lang="en-US"/>
              <a:t>Click icon to add chart</a:t>
            </a:r>
            <a:endParaRPr lang="en-AU"/>
          </a:p>
        </p:txBody>
      </p:sp>
      <p:sp>
        <p:nvSpPr>
          <p:cNvPr id="7" name="Text Placeholder 6"/>
          <p:cNvSpPr>
            <a:spLocks noGrp="1"/>
          </p:cNvSpPr>
          <p:nvPr>
            <p:ph type="body" sz="quarter" idx="11" hasCustomPrompt="1"/>
          </p:nvPr>
        </p:nvSpPr>
        <p:spPr>
          <a:xfrm>
            <a:off x="634181" y="1360934"/>
            <a:ext cx="514718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5147187" cy="3152350"/>
          </a:xfrm>
        </p:spPr>
        <p:txBody>
          <a:bodyPr lIns="0" tIns="0" rIns="0" bIns="0">
            <a:noAutofit/>
          </a:bodyPr>
          <a:lstStyle>
            <a:lvl1pPr>
              <a:defRPr sz="2400">
                <a:solidFill>
                  <a:schemeClr val="tx1"/>
                </a:solidFill>
              </a:defRPr>
            </a:lvl1pPr>
            <a:lvl2pPr marL="534988" indent="-268288">
              <a:defRPr sz="2000">
                <a:solidFill>
                  <a:schemeClr val="tx1"/>
                </a:solidFill>
              </a:defRPr>
            </a:lvl2pPr>
            <a:lvl3pPr marL="801688" indent="-266700">
              <a:defRPr sz="1800">
                <a:solidFill>
                  <a:schemeClr val="tx1"/>
                </a:solidFill>
              </a:defRPr>
            </a:lvl3pPr>
            <a:lvl4pPr marL="1077913" indent="-276225">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5147187" cy="743538"/>
          </a:xfrm>
        </p:spPr>
        <p:txBody>
          <a:bodyPr/>
          <a:lstStyle>
            <a:lvl1pPr>
              <a:defRPr>
                <a:solidFill>
                  <a:schemeClr val="tx2"/>
                </a:solidFill>
              </a:defRPr>
            </a:lvl1pPr>
          </a:lstStyle>
          <a:p>
            <a:r>
              <a:rPr lang="en-US"/>
              <a:t>Edit Main Message</a:t>
            </a:r>
            <a:endParaRPr lang="en-AU"/>
          </a:p>
        </p:txBody>
      </p:sp>
      <p:sp>
        <p:nvSpPr>
          <p:cNvPr id="21" name="Slide Number Placeholder 5">
            <a:extLst>
              <a:ext uri="{FF2B5EF4-FFF2-40B4-BE49-F238E27FC236}">
                <a16:creationId xmlns:a16="http://schemas.microsoft.com/office/drawing/2014/main" id="{1A248108-974F-4F3A-9EEC-6DED170D01D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3" name="Content Placeholder 5">
            <a:extLst>
              <a:ext uri="{FF2B5EF4-FFF2-40B4-BE49-F238E27FC236}">
                <a16:creationId xmlns:a16="http://schemas.microsoft.com/office/drawing/2014/main" id="{6668C1C4-8B7F-435C-AACB-3FBDC15BF7FC}"/>
              </a:ext>
            </a:extLst>
          </p:cNvPr>
          <p:cNvSpPr>
            <a:spLocks noGrp="1"/>
          </p:cNvSpPr>
          <p:nvPr>
            <p:ph sz="quarter" idx="14"/>
          </p:nvPr>
        </p:nvSpPr>
        <p:spPr>
          <a:xfrm>
            <a:off x="1238869" y="6233829"/>
            <a:ext cx="7740000"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34665C1E-6DF7-4766-B128-B643B311F057}"/>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2" name="Straight Connector 11">
            <a:extLst>
              <a:ext uri="{FF2B5EF4-FFF2-40B4-BE49-F238E27FC236}">
                <a16:creationId xmlns:a16="http://schemas.microsoft.com/office/drawing/2014/main" id="{73623ADF-1377-4694-9C19-E693E10CA241}"/>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C0C18466-015B-46F6-86DF-B0AEEC1E52EC}"/>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155775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Comparison Box">
    <p:bg>
      <p:bgPr>
        <a:solidFill>
          <a:srgbClr val="EBEBEB"/>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6EA4214D-B57F-4A96-A5D8-81BB54F29573}"/>
              </a:ext>
            </a:extLst>
          </p:cNvPr>
          <p:cNvSpPr>
            <a:spLocks noGrp="1"/>
          </p:cNvSpPr>
          <p:nvPr>
            <p:ph type="body" sz="quarter" idx="10" hasCustomPrompt="1"/>
          </p:nvPr>
        </p:nvSpPr>
        <p:spPr>
          <a:xfrm>
            <a:off x="571811" y="2369207"/>
            <a:ext cx="5220000" cy="3220049"/>
          </a:xfrm>
          <a:ln w="57150">
            <a:solidFill>
              <a:schemeClr val="tx1"/>
            </a:solidFill>
          </a:ln>
        </p:spPr>
        <p:txBody>
          <a:bodyPr lIns="540000" tIns="360000" rIns="540000" bIns="540000" anchor="t" anchorCtr="0">
            <a:noAutofit/>
          </a:bodyPr>
          <a:lstStyle>
            <a:lvl1pPr marL="0" indent="0">
              <a:spcBef>
                <a:spcPts val="0"/>
              </a:spcBef>
              <a:buNone/>
              <a:defRPr sz="3200" u="none">
                <a:solidFill>
                  <a:schemeClr val="tx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AU"/>
              <a:t>Edit Large box title</a:t>
            </a:r>
          </a:p>
        </p:txBody>
      </p:sp>
      <p:sp>
        <p:nvSpPr>
          <p:cNvPr id="7" name="Text Placeholder 6"/>
          <p:cNvSpPr>
            <a:spLocks noGrp="1"/>
          </p:cNvSpPr>
          <p:nvPr>
            <p:ph type="body" sz="quarter" idx="11" hasCustomPrompt="1"/>
          </p:nvPr>
        </p:nvSpPr>
        <p:spPr>
          <a:xfrm>
            <a:off x="634180" y="1360934"/>
            <a:ext cx="1093951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0" y="566654"/>
            <a:ext cx="10960547" cy="743538"/>
          </a:xfrm>
        </p:spPr>
        <p:txBody>
          <a:bodyPr/>
          <a:lstStyle>
            <a:lvl1pPr>
              <a:defRPr>
                <a:solidFill>
                  <a:schemeClr val="tx2"/>
                </a:solidFill>
              </a:defRPr>
            </a:lvl1pPr>
          </a:lstStyle>
          <a:p>
            <a:r>
              <a:rPr lang="en-US"/>
              <a:t>Edit Main Message</a:t>
            </a:r>
            <a:endParaRPr lang="en-AU"/>
          </a:p>
        </p:txBody>
      </p:sp>
      <p:sp>
        <p:nvSpPr>
          <p:cNvPr id="12" name="Text Placeholder 3">
            <a:extLst>
              <a:ext uri="{FF2B5EF4-FFF2-40B4-BE49-F238E27FC236}">
                <a16:creationId xmlns:a16="http://schemas.microsoft.com/office/drawing/2014/main" id="{254507C8-BAC3-4B67-8254-8A9B467A6EAE}"/>
              </a:ext>
            </a:extLst>
          </p:cNvPr>
          <p:cNvSpPr>
            <a:spLocks noGrp="1"/>
          </p:cNvSpPr>
          <p:nvPr>
            <p:ph type="body" sz="quarter" idx="15" hasCustomPrompt="1"/>
          </p:nvPr>
        </p:nvSpPr>
        <p:spPr>
          <a:xfrm>
            <a:off x="6353698" y="2369207"/>
            <a:ext cx="5220000" cy="3220049"/>
          </a:xfrm>
          <a:solidFill>
            <a:schemeClr val="tx1"/>
          </a:solidFill>
          <a:ln w="57150">
            <a:solidFill>
              <a:schemeClr val="tx1"/>
            </a:solidFill>
          </a:ln>
        </p:spPr>
        <p:txBody>
          <a:bodyPr lIns="540000" tIns="360000" rIns="540000" bIns="540000">
            <a:normAutofit/>
          </a:bodyPr>
          <a:lstStyle>
            <a:lvl1pPr marL="0" indent="0">
              <a:buNone/>
              <a:defRPr sz="3200" u="none">
                <a:solidFill>
                  <a:schemeClr val="bg1"/>
                </a:solidFill>
              </a:defRPr>
            </a:lvl1pPr>
            <a:lvl2pPr marL="457200" indent="0">
              <a:buNone/>
              <a:defRPr sz="2200">
                <a:solidFill>
                  <a:srgbClr val="4C565C"/>
                </a:solidFill>
              </a:defRPr>
            </a:lvl2pPr>
            <a:lvl3pPr marL="914400" indent="0">
              <a:buNone/>
              <a:defRPr sz="2200">
                <a:solidFill>
                  <a:srgbClr val="4C565C"/>
                </a:solidFill>
              </a:defRPr>
            </a:lvl3pPr>
            <a:lvl4pPr marL="1371600" indent="0">
              <a:buNone/>
              <a:defRPr sz="2200">
                <a:solidFill>
                  <a:srgbClr val="4C565C"/>
                </a:solidFill>
              </a:defRPr>
            </a:lvl4pPr>
            <a:lvl5pPr marL="1828800" indent="0">
              <a:buNone/>
              <a:defRPr sz="2200">
                <a:solidFill>
                  <a:srgbClr val="4C565C"/>
                </a:solidFill>
              </a:defRPr>
            </a:lvl5pPr>
          </a:lstStyle>
          <a:p>
            <a:pPr lvl="0"/>
            <a:r>
              <a:rPr lang="en-US"/>
              <a:t>Edit Large box title</a:t>
            </a:r>
          </a:p>
        </p:txBody>
      </p:sp>
      <p:sp>
        <p:nvSpPr>
          <p:cNvPr id="13" name="Text Placeholder 10">
            <a:extLst>
              <a:ext uri="{FF2B5EF4-FFF2-40B4-BE49-F238E27FC236}">
                <a16:creationId xmlns:a16="http://schemas.microsoft.com/office/drawing/2014/main" id="{6A5ACD3D-BFEE-4904-9899-7440281B04CB}"/>
              </a:ext>
            </a:extLst>
          </p:cNvPr>
          <p:cNvSpPr>
            <a:spLocks noGrp="1"/>
          </p:cNvSpPr>
          <p:nvPr>
            <p:ph type="body" sz="quarter" idx="16" hasCustomPrompt="1"/>
          </p:nvPr>
        </p:nvSpPr>
        <p:spPr>
          <a:xfrm>
            <a:off x="1133698" y="3339365"/>
            <a:ext cx="4025900" cy="1911062"/>
          </a:xfrm>
        </p:spPr>
        <p:txBody>
          <a:bodyPr lIns="0" tIns="0" rIns="0" bIns="0">
            <a:normAutofit/>
          </a:bodyPr>
          <a:lstStyle>
            <a:lvl1pPr marL="0" indent="0">
              <a:lnSpc>
                <a:spcPct val="100000"/>
              </a:lnSpc>
              <a:spcBef>
                <a:spcPts val="0"/>
              </a:spcBef>
              <a:spcAft>
                <a:spcPts val="600"/>
              </a:spcAft>
              <a:buFont typeface="Arial" panose="020B0604020202020204" pitchFamily="34" charset="0"/>
              <a:buNone/>
              <a:defRPr sz="1500" b="1">
                <a:solidFill>
                  <a:schemeClr val="tx1"/>
                </a:solidFill>
              </a:defRPr>
            </a:lvl1pPr>
            <a:lvl2pPr marL="742950" indent="-285750">
              <a:buFont typeface="Arial" panose="020B0604020202020204" pitchFamily="34" charset="0"/>
              <a:buChar char="•"/>
              <a:defRPr sz="1500">
                <a:solidFill>
                  <a:srgbClr val="4C565C"/>
                </a:solidFill>
              </a:defRPr>
            </a:lvl2pPr>
            <a:lvl3pPr marL="914400" indent="0">
              <a:buNone/>
              <a:defRPr sz="1500">
                <a:solidFill>
                  <a:srgbClr val="4C565C"/>
                </a:solidFill>
              </a:defRPr>
            </a:lvl3pPr>
            <a:lvl4pPr marL="1371600" indent="0">
              <a:buNone/>
              <a:defRPr sz="1500">
                <a:solidFill>
                  <a:srgbClr val="4C565C"/>
                </a:solidFill>
              </a:defRPr>
            </a:lvl4pPr>
            <a:lvl5pPr marL="1828800" indent="0">
              <a:buNone/>
              <a:defRPr sz="1500">
                <a:solidFill>
                  <a:srgbClr val="4C565C"/>
                </a:solidFill>
              </a:defRPr>
            </a:lvl5pPr>
          </a:lstStyle>
          <a:p>
            <a:pPr lvl="0"/>
            <a:r>
              <a:rPr lang="en-US"/>
              <a:t>Edit Sub-head</a:t>
            </a:r>
          </a:p>
        </p:txBody>
      </p:sp>
      <p:sp>
        <p:nvSpPr>
          <p:cNvPr id="15" name="Text Placeholder 14">
            <a:extLst>
              <a:ext uri="{FF2B5EF4-FFF2-40B4-BE49-F238E27FC236}">
                <a16:creationId xmlns:a16="http://schemas.microsoft.com/office/drawing/2014/main" id="{C297683B-5188-4809-98F3-3DD62895717C}"/>
              </a:ext>
            </a:extLst>
          </p:cNvPr>
          <p:cNvSpPr>
            <a:spLocks noGrp="1"/>
          </p:cNvSpPr>
          <p:nvPr>
            <p:ph type="body" sz="quarter" idx="17" hasCustomPrompt="1"/>
          </p:nvPr>
        </p:nvSpPr>
        <p:spPr>
          <a:xfrm>
            <a:off x="6877959" y="3339364"/>
            <a:ext cx="4192704" cy="1911064"/>
          </a:xfrm>
        </p:spPr>
        <p:txBody>
          <a:bodyPr lIns="0" tIns="0" rIns="0" bIns="0">
            <a:normAutofit/>
          </a:bodyPr>
          <a:lstStyle>
            <a:lvl1pPr marL="0" indent="0">
              <a:lnSpc>
                <a:spcPct val="100000"/>
              </a:lnSpc>
              <a:spcBef>
                <a:spcPts val="0"/>
              </a:spcBef>
              <a:spcAft>
                <a:spcPts val="600"/>
              </a:spcAft>
              <a:buNone/>
              <a:defRPr sz="1500" b="1">
                <a:solidFill>
                  <a:schemeClr val="bg1"/>
                </a:solidFill>
              </a:defRPr>
            </a:lvl1pPr>
            <a:lvl2pPr marL="457200" indent="0">
              <a:buNone/>
              <a:defRPr sz="1500" b="1">
                <a:solidFill>
                  <a:schemeClr val="bg1"/>
                </a:solidFill>
              </a:defRPr>
            </a:lvl2pPr>
            <a:lvl3pPr marL="914400" indent="0">
              <a:buNone/>
              <a:defRPr sz="1500" b="1">
                <a:solidFill>
                  <a:schemeClr val="bg1"/>
                </a:solidFill>
              </a:defRPr>
            </a:lvl3pPr>
            <a:lvl4pPr marL="1371600" indent="0">
              <a:buNone/>
              <a:defRPr sz="1500" b="1">
                <a:solidFill>
                  <a:schemeClr val="bg1"/>
                </a:solidFill>
              </a:defRPr>
            </a:lvl4pPr>
            <a:lvl5pPr marL="1828800" indent="0">
              <a:buNone/>
              <a:defRPr sz="1500" b="1">
                <a:solidFill>
                  <a:schemeClr val="bg1"/>
                </a:solidFill>
              </a:defRPr>
            </a:lvl5pPr>
          </a:lstStyle>
          <a:p>
            <a:pPr lvl="0"/>
            <a:r>
              <a:rPr lang="en-US"/>
              <a:t>Edit Sub-head</a:t>
            </a:r>
            <a:endParaRPr lang="en-AU"/>
          </a:p>
        </p:txBody>
      </p:sp>
      <p:sp>
        <p:nvSpPr>
          <p:cNvPr id="24" name="Slide Number Placeholder 5">
            <a:extLst>
              <a:ext uri="{FF2B5EF4-FFF2-40B4-BE49-F238E27FC236}">
                <a16:creationId xmlns:a16="http://schemas.microsoft.com/office/drawing/2014/main" id="{8EE25EE9-065B-474C-9B41-AD6C24FFCB5A}"/>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6" name="Content Placeholder 5">
            <a:extLst>
              <a:ext uri="{FF2B5EF4-FFF2-40B4-BE49-F238E27FC236}">
                <a16:creationId xmlns:a16="http://schemas.microsoft.com/office/drawing/2014/main" id="{97EAF261-F8CA-4308-9D09-685D0E921E9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0E0B8C3C-1774-43EF-B9EB-9837EE6B2F43}"/>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4" name="Straight Connector 13">
            <a:extLst>
              <a:ext uri="{FF2B5EF4-FFF2-40B4-BE49-F238E27FC236}">
                <a16:creationId xmlns:a16="http://schemas.microsoft.com/office/drawing/2014/main" id="{A2BE314C-00B8-4A93-979B-696DB900B2D2}"/>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0481FA3A-96D1-48EA-893E-A5A68356A1F9}"/>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404166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ll quote - Bknd colour">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8665" y="507663"/>
            <a:ext cx="8380370" cy="4285563"/>
          </a:xfrm>
        </p:spPr>
        <p:txBody>
          <a:bodyPr lIns="0" tIns="0" rIns="0" bIns="0" anchor="ctr" anchorCtr="0">
            <a:noAutofit/>
          </a:bodyPr>
          <a:lstStyle>
            <a:lvl1pPr marL="0" indent="0">
              <a:spcBef>
                <a:spcPts val="0"/>
              </a:spcBef>
              <a:buNone/>
              <a:defRPr sz="5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Pull quote</a:t>
            </a:r>
            <a:endParaRPr lang="en-AU"/>
          </a:p>
        </p:txBody>
      </p:sp>
      <p:sp>
        <p:nvSpPr>
          <p:cNvPr id="3" name="Text Placeholder 2">
            <a:extLst>
              <a:ext uri="{FF2B5EF4-FFF2-40B4-BE49-F238E27FC236}">
                <a16:creationId xmlns:a16="http://schemas.microsoft.com/office/drawing/2014/main" id="{C6F7392E-7318-4E95-BC06-A8C4697E9A1D}"/>
              </a:ext>
            </a:extLst>
          </p:cNvPr>
          <p:cNvSpPr>
            <a:spLocks noGrp="1"/>
          </p:cNvSpPr>
          <p:nvPr>
            <p:ph type="body" sz="quarter" idx="15"/>
          </p:nvPr>
        </p:nvSpPr>
        <p:spPr>
          <a:xfrm>
            <a:off x="633413" y="4984751"/>
            <a:ext cx="10855581" cy="442656"/>
          </a:xfrm>
        </p:spPr>
        <p:txBody>
          <a:bodyPr lIns="0" tIns="0" rIns="0" bIns="0"/>
          <a:lstStyle>
            <a:lvl1pPr marL="0" indent="0" algn="r">
              <a:buFont typeface="Arial" panose="020B0604020202020204" pitchFamily="34" charset="0"/>
              <a:buNone/>
              <a:defRPr sz="3600">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a:t>Click to edit Master text styles</a:t>
            </a:r>
          </a:p>
          <a:p>
            <a:pPr lvl="1"/>
            <a:r>
              <a:rPr lang="en-US"/>
              <a:t>Second level</a:t>
            </a:r>
          </a:p>
        </p:txBody>
      </p:sp>
      <p:sp>
        <p:nvSpPr>
          <p:cNvPr id="14" name="Slide Number Placeholder 5">
            <a:extLst>
              <a:ext uri="{FF2B5EF4-FFF2-40B4-BE49-F238E27FC236}">
                <a16:creationId xmlns:a16="http://schemas.microsoft.com/office/drawing/2014/main" id="{06C4CEDD-4C14-45F1-B9C7-0ED957EFB302}"/>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6" name="Content Placeholder 5">
            <a:extLst>
              <a:ext uri="{FF2B5EF4-FFF2-40B4-BE49-F238E27FC236}">
                <a16:creationId xmlns:a16="http://schemas.microsoft.com/office/drawing/2014/main" id="{50DC1C71-3BED-4FE7-B78B-04642083DBC7}"/>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69B3549F-F71B-463F-BF8D-2DA02D99486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9" name="Straight Connector 8">
            <a:extLst>
              <a:ext uri="{FF2B5EF4-FFF2-40B4-BE49-F238E27FC236}">
                <a16:creationId xmlns:a16="http://schemas.microsoft.com/office/drawing/2014/main" id="{91AC7205-2482-4759-9111-F28AB91A13DA}"/>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635F03E5-A35C-435B-B6FE-BC542A852DA8}"/>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244885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 quote - Image bknd">
    <p:bg>
      <p:bgPr>
        <a:solidFill>
          <a:srgbClr val="EBEBEB"/>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AB653E9-7A02-4D3F-B1E4-C73FF52833EF}"/>
              </a:ext>
            </a:extLst>
          </p:cNvPr>
          <p:cNvSpPr>
            <a:spLocks noGrp="1"/>
          </p:cNvSpPr>
          <p:nvPr>
            <p:ph type="pic" sz="quarter" idx="15"/>
          </p:nvPr>
        </p:nvSpPr>
        <p:spPr>
          <a:xfrm>
            <a:off x="0" y="0"/>
            <a:ext cx="12192000" cy="6858000"/>
          </a:xfrm>
        </p:spPr>
        <p:txBody>
          <a:bodyPr/>
          <a:lstStyle/>
          <a:p>
            <a:r>
              <a:rPr lang="en-US"/>
              <a:t>Click icon to add picture</a:t>
            </a:r>
            <a:endParaRPr lang="en-AU"/>
          </a:p>
        </p:txBody>
      </p:sp>
      <p:sp>
        <p:nvSpPr>
          <p:cNvPr id="5" name="Text Placeholder 4"/>
          <p:cNvSpPr>
            <a:spLocks noGrp="1"/>
          </p:cNvSpPr>
          <p:nvPr>
            <p:ph type="body" sz="quarter" idx="10" hasCustomPrompt="1"/>
          </p:nvPr>
        </p:nvSpPr>
        <p:spPr>
          <a:xfrm>
            <a:off x="618665" y="507663"/>
            <a:ext cx="4970974" cy="4285563"/>
          </a:xfrm>
          <a:solidFill>
            <a:schemeClr val="tx1"/>
          </a:solidFill>
        </p:spPr>
        <p:txBody>
          <a:bodyPr lIns="180000" tIns="180000" rIns="180000" bIns="180000" anchor="ctr" anchorCtr="0">
            <a:noAutofit/>
          </a:bodyPr>
          <a:lstStyle>
            <a:lvl1pPr marL="0" indent="0">
              <a:spcBef>
                <a:spcPts val="0"/>
              </a:spcBef>
              <a:buNone/>
              <a:defRPr sz="4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Pull quote</a:t>
            </a:r>
            <a:endParaRPr lang="en-AU"/>
          </a:p>
        </p:txBody>
      </p:sp>
      <p:pic>
        <p:nvPicPr>
          <p:cNvPr id="6" name="Picture 5">
            <a:extLst>
              <a:ext uri="{FF2B5EF4-FFF2-40B4-BE49-F238E27FC236}">
                <a16:creationId xmlns:a16="http://schemas.microsoft.com/office/drawing/2014/main" id="{C328C4C7-ECF0-421C-9ACB-76BA8FC50CEA}"/>
              </a:ext>
            </a:extLst>
          </p:cNvPr>
          <p:cNvPicPr>
            <a:picLocks noChangeAspect="1"/>
          </p:cNvPicPr>
          <p:nvPr userDrawn="1"/>
        </p:nvPicPr>
        <p:blipFill>
          <a:blip r:embed="rId2"/>
          <a:stretch>
            <a:fillRect/>
          </a:stretch>
        </p:blipFill>
        <p:spPr>
          <a:xfrm>
            <a:off x="9480430" y="5915221"/>
            <a:ext cx="2131552" cy="431939"/>
          </a:xfrm>
          <a:prstGeom prst="rect">
            <a:avLst/>
          </a:prstGeom>
        </p:spPr>
      </p:pic>
    </p:spTree>
    <p:extLst>
      <p:ext uri="{BB962C8B-B14F-4D97-AF65-F5344CB8AC3E}">
        <p14:creationId xmlns:p14="http://schemas.microsoft.com/office/powerpoint/2010/main" val="74844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rgbClr val="EBEBE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743200"/>
            <a:ext cx="4955458" cy="2862310"/>
          </a:xfrm>
        </p:spPr>
        <p:txBody>
          <a:bodyPr lIns="0" tIns="0" rIns="0" bIns="0">
            <a:noAutofit/>
          </a:bodyPr>
          <a:lstStyle>
            <a:lvl1pPr marL="0" indent="0">
              <a:lnSpc>
                <a:spcPct val="100000"/>
              </a:lnSpc>
              <a:spcBef>
                <a:spcPts val="300"/>
              </a:spcBef>
              <a:buNone/>
              <a:defRPr sz="2000">
                <a:solidFill>
                  <a:schemeClr val="tx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body text– Lorem Ipsum </a:t>
            </a:r>
            <a:r>
              <a:rPr lang="en-US" err="1"/>
              <a:t>accumsan</a:t>
            </a:r>
            <a:endParaRPr lang="en-AU"/>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0" name="Text Placeholder 8">
            <a:extLst>
              <a:ext uri="{FF2B5EF4-FFF2-40B4-BE49-F238E27FC236}">
                <a16:creationId xmlns:a16="http://schemas.microsoft.com/office/drawing/2014/main" id="{6DF57462-AFCF-4B86-AC10-B6D32421EDB4}"/>
              </a:ext>
            </a:extLst>
          </p:cNvPr>
          <p:cNvSpPr>
            <a:spLocks noGrp="1"/>
          </p:cNvSpPr>
          <p:nvPr>
            <p:ph type="body" sz="quarter" idx="15" hasCustomPrompt="1"/>
          </p:nvPr>
        </p:nvSpPr>
        <p:spPr>
          <a:xfrm>
            <a:off x="7787147" y="2743200"/>
            <a:ext cx="3819833" cy="2862310"/>
          </a:xfrm>
        </p:spPr>
        <p:txBody>
          <a:bodyPr lIns="0" tIns="0" rIns="0" bIns="0">
            <a:noAutofit/>
          </a:bodyPr>
          <a:lstStyle>
            <a:lvl1pPr marL="0" indent="0">
              <a:lnSpc>
                <a:spcPct val="100000"/>
              </a:lnSpc>
              <a:spcBef>
                <a:spcPts val="300"/>
              </a:spcBef>
              <a:buNone/>
              <a:defRPr sz="2000">
                <a:solidFill>
                  <a:schemeClr val="tx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body text– Lorem Ipsum </a:t>
            </a:r>
            <a:r>
              <a:rPr lang="en-US" err="1"/>
              <a:t>accumsan</a:t>
            </a:r>
            <a:endParaRPr lang="en-AU"/>
          </a:p>
        </p:txBody>
      </p:sp>
      <p:sp>
        <p:nvSpPr>
          <p:cNvPr id="5" name="Text Placeholder 4">
            <a:extLst>
              <a:ext uri="{FF2B5EF4-FFF2-40B4-BE49-F238E27FC236}">
                <a16:creationId xmlns:a16="http://schemas.microsoft.com/office/drawing/2014/main" id="{90F8B540-1C61-4080-999B-13ABE7E451C1}"/>
              </a:ext>
            </a:extLst>
          </p:cNvPr>
          <p:cNvSpPr>
            <a:spLocks noGrp="1"/>
          </p:cNvSpPr>
          <p:nvPr>
            <p:ph type="body" sz="quarter" idx="16" hasCustomPrompt="1"/>
          </p:nvPr>
        </p:nvSpPr>
        <p:spPr>
          <a:xfrm>
            <a:off x="6180138" y="2743200"/>
            <a:ext cx="1430337" cy="2862263"/>
          </a:xfrm>
        </p:spPr>
        <p:txBody>
          <a:bodyPr lIns="0" tIns="0" rIns="0" bIns="0">
            <a:normAutofit/>
          </a:bodyPr>
          <a:lstStyle>
            <a:lvl1pPr marL="0" indent="0">
              <a:lnSpc>
                <a:spcPct val="100000"/>
              </a:lnSpc>
              <a:spcBef>
                <a:spcPts val="300"/>
              </a:spcBef>
              <a:buNone/>
              <a:defRPr sz="2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Web</a:t>
            </a:r>
          </a:p>
          <a:p>
            <a:pPr lvl="0"/>
            <a:r>
              <a:rPr lang="en-US"/>
              <a:t>Email</a:t>
            </a:r>
          </a:p>
          <a:p>
            <a:pPr lvl="0"/>
            <a:r>
              <a:rPr lang="en-US"/>
              <a:t>Twitter</a:t>
            </a:r>
          </a:p>
          <a:p>
            <a:pPr lvl="0"/>
            <a:r>
              <a:rPr lang="en-US"/>
              <a:t>Facebook</a:t>
            </a:r>
            <a:endParaRPr lang="en-AU"/>
          </a:p>
        </p:txBody>
      </p:sp>
      <p:sp>
        <p:nvSpPr>
          <p:cNvPr id="18" name="Slide Number Placeholder 5">
            <a:extLst>
              <a:ext uri="{FF2B5EF4-FFF2-40B4-BE49-F238E27FC236}">
                <a16:creationId xmlns:a16="http://schemas.microsoft.com/office/drawing/2014/main" id="{B93A3989-8AC2-4C8E-82BD-6106E5F550A5}"/>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1" name="Content Placeholder 5">
            <a:extLst>
              <a:ext uri="{FF2B5EF4-FFF2-40B4-BE49-F238E27FC236}">
                <a16:creationId xmlns:a16="http://schemas.microsoft.com/office/drawing/2014/main" id="{FC4B0A81-4445-4B02-AE88-A2FFE13CE9D1}"/>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0FD3A3D1-3E61-4BD0-8653-0A1A75F58770}"/>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3" name="Straight Connector 12">
            <a:extLst>
              <a:ext uri="{FF2B5EF4-FFF2-40B4-BE49-F238E27FC236}">
                <a16:creationId xmlns:a16="http://schemas.microsoft.com/office/drawing/2014/main" id="{A09D3566-B77E-4672-B551-0AD67F0B12A5}"/>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350B35CA-C823-47D5-BF02-DDF56D1A775A}"/>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372078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8664" y="507663"/>
            <a:ext cx="11003065" cy="5760402"/>
          </a:xfrm>
        </p:spPr>
        <p:txBody>
          <a:bodyPr lIns="0" tIns="0" rIns="0" bIns="0" anchor="ctr" anchorCtr="0">
            <a:noAutofit/>
          </a:bodyPr>
          <a:lstStyle>
            <a:lvl1pPr marL="0" indent="0" algn="ctr">
              <a:spcBef>
                <a:spcPts val="0"/>
              </a:spcBef>
              <a:buNone/>
              <a:defRPr sz="6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text.</a:t>
            </a:r>
            <a:endParaRPr lang="en-AU"/>
          </a:p>
        </p:txBody>
      </p:sp>
    </p:spTree>
    <p:extLst>
      <p:ext uri="{BB962C8B-B14F-4D97-AF65-F5344CB8AC3E}">
        <p14:creationId xmlns:p14="http://schemas.microsoft.com/office/powerpoint/2010/main" val="113075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 Grey reverse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Sub-head</a:t>
            </a:r>
            <a:endParaRPr lang="en-AU" dirty="0"/>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2"/>
              </a:buClr>
              <a:defRPr sz="2400">
                <a:solidFill>
                  <a:schemeClr val="bg1"/>
                </a:solidFill>
              </a:defRPr>
            </a:lvl1pPr>
            <a:lvl2pPr marL="534988" marR="0" indent="-268288" algn="l" defTabSz="914400" rtl="0" eaLnBrk="1" fontAlgn="auto" latinLnBrk="0" hangingPunct="1">
              <a:lnSpc>
                <a:spcPct val="90000"/>
              </a:lnSpc>
              <a:spcBef>
                <a:spcPts val="500"/>
              </a:spcBef>
              <a:spcAft>
                <a:spcPts val="0"/>
              </a:spcAft>
              <a:buClr>
                <a:schemeClr val="tx2"/>
              </a:buClr>
              <a:buSzTx/>
              <a:buFont typeface="Arial" panose="020B0604020202020204" pitchFamily="34" charset="0"/>
              <a:buChar char="•"/>
              <a:tabLst/>
              <a:defRPr sz="2000">
                <a:solidFill>
                  <a:schemeClr val="bg1"/>
                </a:solidFill>
              </a:defRPr>
            </a:lvl2pPr>
            <a:lvl3pPr marL="801688" marR="0" indent="-266700" algn="l" defTabSz="914400" rtl="0" eaLnBrk="1" fontAlgn="auto" latinLnBrk="0" hangingPunct="1">
              <a:lnSpc>
                <a:spcPct val="90000"/>
              </a:lnSpc>
              <a:spcBef>
                <a:spcPts val="500"/>
              </a:spcBef>
              <a:spcAft>
                <a:spcPts val="0"/>
              </a:spcAft>
              <a:buClr>
                <a:schemeClr val="tx2"/>
              </a:buClr>
              <a:buSzPct val="80000"/>
              <a:buFont typeface="Courier New" panose="02070309020205020404" pitchFamily="49" charset="0"/>
              <a:buChar char="o"/>
              <a:tabLst/>
              <a:defRPr sz="1800">
                <a:solidFill>
                  <a:schemeClr val="bg1"/>
                </a:solidFill>
              </a:defRPr>
            </a:lvl3pPr>
            <a:lvl4pPr marL="1077913" indent="-276225">
              <a:buClr>
                <a:schemeClr val="tx2"/>
              </a:buClr>
              <a:defRPr sz="1600">
                <a:solidFill>
                  <a:schemeClr val="bg1"/>
                </a:solidFill>
              </a:defRPr>
            </a:lvl4pPr>
            <a:lvl5pPr>
              <a:defRPr sz="1600">
                <a:solidFill>
                  <a:schemeClr val="bg1"/>
                </a:solidFill>
              </a:defRPr>
            </a:lvl5pPr>
          </a:lstStyle>
          <a:p>
            <a:pPr lvl="0"/>
            <a:r>
              <a:rPr lang="en-US" dirty="0"/>
              <a:t>Edit bullet point 1 – Lorem Ipsum </a:t>
            </a:r>
            <a:r>
              <a:rPr lang="en-US" dirty="0" err="1"/>
              <a:t>accumsan</a:t>
            </a:r>
            <a:endParaRPr lang="en-US" dirty="0"/>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dirty="0"/>
              <a:t>Edit Main Message</a:t>
            </a:r>
            <a:endParaRPr lang="en-AU" dirty="0"/>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dirty="0"/>
          </a:p>
        </p:txBody>
      </p:sp>
      <p:sp>
        <p:nvSpPr>
          <p:cNvPr id="13" name="Content Placeholder 3">
            <a:extLst>
              <a:ext uri="{FF2B5EF4-FFF2-40B4-BE49-F238E27FC236}">
                <a16:creationId xmlns:a16="http://schemas.microsoft.com/office/drawing/2014/main" id="{90BAB745-B25C-479F-8946-2D8FA972307E}"/>
              </a:ext>
            </a:extLst>
          </p:cNvPr>
          <p:cNvSpPr>
            <a:spLocks noGrp="1"/>
          </p:cNvSpPr>
          <p:nvPr>
            <p:ph sz="quarter" idx="13"/>
          </p:nvPr>
        </p:nvSpPr>
        <p:spPr>
          <a:xfrm>
            <a:off x="1238869" y="5866242"/>
            <a:ext cx="7725547" cy="367587"/>
          </a:xfrm>
        </p:spPr>
        <p:txBody>
          <a:bodyPr lIns="0" tIns="0" rIns="0" bIns="0">
            <a:normAutofit/>
          </a:bodyPr>
          <a:lstStyle>
            <a:lvl1pPr marL="0" indent="0">
              <a:buNone/>
              <a:defRPr sz="2000">
                <a:solidFill>
                  <a:schemeClr val="bg1"/>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1027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23C46B0-B5A4-4CF0-8CF6-AEFC88BC846A}"/>
              </a:ext>
            </a:extLst>
          </p:cNvPr>
          <p:cNvSpPr txBox="1"/>
          <p:nvPr userDrawn="1"/>
        </p:nvSpPr>
        <p:spPr>
          <a:xfrm>
            <a:off x="5111147" y="6471980"/>
            <a:ext cx="1969706" cy="184666"/>
          </a:xfrm>
          <a:prstGeom prst="rect">
            <a:avLst/>
          </a:prstGeom>
          <a:noFill/>
        </p:spPr>
        <p:txBody>
          <a:bodyPr wrap="square" lIns="0" tIns="0" rIns="0" bIns="0" rtlCol="0" anchor="ctr">
            <a:spAutoFit/>
          </a:bodyPr>
          <a:lstStyle/>
          <a:p>
            <a:pPr algn="ctr"/>
            <a:r>
              <a:rPr lang="en-US" sz="1200">
                <a:gradFill>
                  <a:gsLst>
                    <a:gs pos="2917">
                      <a:schemeClr val="tx1">
                        <a:alpha val="25000"/>
                      </a:schemeClr>
                    </a:gs>
                    <a:gs pos="30000">
                      <a:schemeClr val="tx1">
                        <a:alpha val="25000"/>
                      </a:schemeClr>
                    </a:gs>
                  </a:gsLst>
                  <a:lin ang="5400000" scaled="0"/>
                </a:gradFill>
                <a:latin typeface="+mj-lt"/>
              </a:rPr>
              <a:t>MICROSOFT CONFIDENTIAL</a:t>
            </a:r>
          </a:p>
        </p:txBody>
      </p:sp>
    </p:spTree>
    <p:extLst>
      <p:ext uri="{BB962C8B-B14F-4D97-AF65-F5344CB8AC3E}">
        <p14:creationId xmlns:p14="http://schemas.microsoft.com/office/powerpoint/2010/main" val="3776617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6DED-CC4B-488D-81CD-23434C540062}"/>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NL"/>
          </a:p>
        </p:txBody>
      </p:sp>
      <p:sp>
        <p:nvSpPr>
          <p:cNvPr id="3" name="Subtitle 2">
            <a:extLst>
              <a:ext uri="{FF2B5EF4-FFF2-40B4-BE49-F238E27FC236}">
                <a16:creationId xmlns:a16="http://schemas.microsoft.com/office/drawing/2014/main" id="{81D93590-DDA5-40B0-A11B-B18F1A916D3C}"/>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A560181C-171B-406E-A2A9-FF50A0C790DF}"/>
              </a:ext>
            </a:extLst>
          </p:cNvPr>
          <p:cNvSpPr>
            <a:spLocks noGrp="1"/>
          </p:cNvSpPr>
          <p:nvPr>
            <p:ph type="dt" sz="half" idx="10"/>
          </p:nvPr>
        </p:nvSpPr>
        <p:spPr/>
        <p:txBody>
          <a:bodyPr/>
          <a:lstStyle/>
          <a:p>
            <a:fld id="{667BDD8C-BAAF-4E18-BC19-4158B1528DF8}" type="datetimeFigureOut">
              <a:rPr lang="en-NL" smtClean="0"/>
              <a:t>4/13/22</a:t>
            </a:fld>
            <a:endParaRPr lang="en-NL"/>
          </a:p>
        </p:txBody>
      </p:sp>
      <p:sp>
        <p:nvSpPr>
          <p:cNvPr id="5" name="Footer Placeholder 4">
            <a:extLst>
              <a:ext uri="{FF2B5EF4-FFF2-40B4-BE49-F238E27FC236}">
                <a16:creationId xmlns:a16="http://schemas.microsoft.com/office/drawing/2014/main" id="{DA28E880-627B-480E-9FDE-DF219F79B29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6FC7F70-39B0-480B-8CD9-FD0CFC8B8454}"/>
              </a:ext>
            </a:extLst>
          </p:cNvPr>
          <p:cNvSpPr>
            <a:spLocks noGrp="1"/>
          </p:cNvSpPr>
          <p:nvPr>
            <p:ph type="sldNum" sz="quarter" idx="12"/>
          </p:nvPr>
        </p:nvSpPr>
        <p:spPr/>
        <p:txBody>
          <a:bodyPr/>
          <a:lstStyle/>
          <a:p>
            <a:fld id="{2283D929-8F47-4549-B8B9-23DC8D4F2C57}" type="slidenum">
              <a:rPr lang="en-NL" smtClean="0"/>
              <a:t>‹#›</a:t>
            </a:fld>
            <a:endParaRPr lang="en-NL"/>
          </a:p>
        </p:txBody>
      </p:sp>
    </p:spTree>
    <p:extLst>
      <p:ext uri="{BB962C8B-B14F-4D97-AF65-F5344CB8AC3E}">
        <p14:creationId xmlns:p14="http://schemas.microsoft.com/office/powerpoint/2010/main" val="662432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8188461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Intro">
    <p:bg>
      <p:bgPr>
        <a:solidFill>
          <a:srgbClr val="EBEBEB"/>
        </a:solidFill>
        <a:effectLst/>
      </p:bgPr>
    </p:bg>
    <p:spTree>
      <p:nvGrpSpPr>
        <p:cNvPr id="1" name=""/>
        <p:cNvGrpSpPr/>
        <p:nvPr/>
      </p:nvGrpSpPr>
      <p:grpSpPr>
        <a:xfrm>
          <a:off x="0" y="0"/>
          <a:ext cx="0" cy="0"/>
          <a:chOff x="0" y="0"/>
          <a:chExt cx="0" cy="0"/>
        </a:xfrm>
      </p:grpSpPr>
      <p:sp>
        <p:nvSpPr>
          <p:cNvPr id="31" name="Text Placeholder 30"/>
          <p:cNvSpPr>
            <a:spLocks noGrp="1"/>
          </p:cNvSpPr>
          <p:nvPr>
            <p:ph type="body" sz="quarter" idx="11" hasCustomPrompt="1"/>
          </p:nvPr>
        </p:nvSpPr>
        <p:spPr>
          <a:xfrm>
            <a:off x="585817" y="3706579"/>
            <a:ext cx="10956223" cy="332399"/>
          </a:xfrm>
        </p:spPr>
        <p:txBody>
          <a:bodyPr wrap="square" lIns="0" tIns="0" rIns="0" bIns="0" anchor="ctr" anchorCtr="0">
            <a:spAutoFit/>
          </a:bodyPr>
          <a:lstStyle>
            <a:lvl1pPr marL="0" indent="0">
              <a:buNone/>
              <a:defRPr sz="2400" b="0">
                <a:solidFill>
                  <a:schemeClr val="tx1"/>
                </a:solidFill>
              </a:defRPr>
            </a:lvl1pPr>
          </a:lstStyle>
          <a:p>
            <a:pPr lvl="0"/>
            <a:r>
              <a:rPr lang="en-US"/>
              <a:t>Enter Author name</a:t>
            </a:r>
            <a:endParaRPr lang="en-AU"/>
          </a:p>
        </p:txBody>
      </p:sp>
      <p:sp>
        <p:nvSpPr>
          <p:cNvPr id="33" name="Text Placeholder 32"/>
          <p:cNvSpPr>
            <a:spLocks noGrp="1"/>
          </p:cNvSpPr>
          <p:nvPr>
            <p:ph type="body" sz="quarter" idx="12" hasCustomPrompt="1"/>
          </p:nvPr>
        </p:nvSpPr>
        <p:spPr>
          <a:xfrm>
            <a:off x="542204" y="1645987"/>
            <a:ext cx="10999837" cy="997196"/>
          </a:xfrm>
        </p:spPr>
        <p:txBody>
          <a:bodyPr wrap="square" lIns="0" tIns="0" rIns="0" bIns="0" anchor="b" anchorCtr="0">
            <a:spAutoFit/>
          </a:bodyPr>
          <a:lstStyle>
            <a:lvl1pPr marL="0" indent="0">
              <a:spcBef>
                <a:spcPts val="0"/>
              </a:spcBef>
              <a:buNone/>
              <a:defRPr sz="72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Presentation Title</a:t>
            </a:r>
          </a:p>
        </p:txBody>
      </p:sp>
      <p:sp>
        <p:nvSpPr>
          <p:cNvPr id="35" name="Text Placeholder 34"/>
          <p:cNvSpPr>
            <a:spLocks noGrp="1"/>
          </p:cNvSpPr>
          <p:nvPr>
            <p:ph type="body" sz="quarter" idx="13" hasCustomPrompt="1"/>
          </p:nvPr>
        </p:nvSpPr>
        <p:spPr>
          <a:xfrm>
            <a:off x="542204" y="2636147"/>
            <a:ext cx="10999837" cy="609398"/>
          </a:xfrm>
        </p:spPr>
        <p:txBody>
          <a:bodyPr wrap="square" lIns="0" tIns="0" rIns="0" bIns="0" anchor="b" anchorCtr="0">
            <a:spAutoFit/>
          </a:bodyPr>
          <a:lstStyle>
            <a:lvl1pPr marL="0" indent="0">
              <a:spcBef>
                <a:spcPts val="0"/>
              </a:spcBef>
              <a:buNone/>
              <a:defRPr sz="44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Presentation Subtitle</a:t>
            </a:r>
          </a:p>
        </p:txBody>
      </p:sp>
      <p:sp>
        <p:nvSpPr>
          <p:cNvPr id="39" name="Text Placeholder 38"/>
          <p:cNvSpPr>
            <a:spLocks noGrp="1"/>
          </p:cNvSpPr>
          <p:nvPr>
            <p:ph type="body" sz="quarter" idx="15" hasCustomPrompt="1"/>
          </p:nvPr>
        </p:nvSpPr>
        <p:spPr>
          <a:xfrm>
            <a:off x="585818" y="4215902"/>
            <a:ext cx="2970522" cy="332399"/>
          </a:xfrm>
        </p:spPr>
        <p:txBody>
          <a:bodyPr lIns="0" tIns="0" rIns="0" bIns="0">
            <a:spAutoFit/>
          </a:bodyPr>
          <a:lstStyle>
            <a:lvl1pPr marL="0" indent="0">
              <a:spcBef>
                <a:spcPts val="0"/>
              </a:spcBef>
              <a:buNone/>
              <a:defRPr sz="2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Date</a:t>
            </a:r>
          </a:p>
        </p:txBody>
      </p:sp>
      <p:pic>
        <p:nvPicPr>
          <p:cNvPr id="7" name="Picture 6">
            <a:extLst>
              <a:ext uri="{FF2B5EF4-FFF2-40B4-BE49-F238E27FC236}">
                <a16:creationId xmlns:a16="http://schemas.microsoft.com/office/drawing/2014/main" id="{A8FF7FC8-5074-46B8-948C-9C19B99C79F4}"/>
              </a:ext>
            </a:extLst>
          </p:cNvPr>
          <p:cNvPicPr>
            <a:picLocks noChangeAspect="1"/>
          </p:cNvPicPr>
          <p:nvPr userDrawn="1"/>
        </p:nvPicPr>
        <p:blipFill>
          <a:blip r:embed="rId2"/>
          <a:stretch>
            <a:fillRect/>
          </a:stretch>
        </p:blipFill>
        <p:spPr>
          <a:xfrm>
            <a:off x="9480429" y="5915221"/>
            <a:ext cx="2131554" cy="431939"/>
          </a:xfrm>
          <a:prstGeom prst="rect">
            <a:avLst/>
          </a:prstGeom>
        </p:spPr>
      </p:pic>
    </p:spTree>
    <p:extLst>
      <p:ext uri="{BB962C8B-B14F-4D97-AF65-F5344CB8AC3E}">
        <p14:creationId xmlns:p14="http://schemas.microsoft.com/office/powerpoint/2010/main" val="1955870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50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Intro">
    <p:bg>
      <p:bgPr>
        <a:solidFill>
          <a:srgbClr val="EBEBEB"/>
        </a:solidFill>
        <a:effectLst/>
      </p:bgPr>
    </p:bg>
    <p:spTree>
      <p:nvGrpSpPr>
        <p:cNvPr id="1" name=""/>
        <p:cNvGrpSpPr/>
        <p:nvPr/>
      </p:nvGrpSpPr>
      <p:grpSpPr>
        <a:xfrm>
          <a:off x="0" y="0"/>
          <a:ext cx="0" cy="0"/>
          <a:chOff x="0" y="0"/>
          <a:chExt cx="0" cy="0"/>
        </a:xfrm>
      </p:grpSpPr>
      <p:sp>
        <p:nvSpPr>
          <p:cNvPr id="31" name="Text Placeholder 30"/>
          <p:cNvSpPr>
            <a:spLocks noGrp="1"/>
          </p:cNvSpPr>
          <p:nvPr>
            <p:ph type="body" sz="quarter" idx="11" hasCustomPrompt="1"/>
          </p:nvPr>
        </p:nvSpPr>
        <p:spPr>
          <a:xfrm>
            <a:off x="585817" y="3706579"/>
            <a:ext cx="10956223" cy="332399"/>
          </a:xfrm>
        </p:spPr>
        <p:txBody>
          <a:bodyPr wrap="square" lIns="0" tIns="0" rIns="0" bIns="0" anchor="ctr" anchorCtr="0">
            <a:spAutoFit/>
          </a:bodyPr>
          <a:lstStyle>
            <a:lvl1pPr marL="0" indent="0">
              <a:buNone/>
              <a:defRPr sz="2400" b="0">
                <a:solidFill>
                  <a:schemeClr val="tx1"/>
                </a:solidFill>
              </a:defRPr>
            </a:lvl1pPr>
          </a:lstStyle>
          <a:p>
            <a:pPr lvl="0"/>
            <a:r>
              <a:rPr lang="en-US"/>
              <a:t>Enter Author name</a:t>
            </a:r>
            <a:endParaRPr lang="en-AU"/>
          </a:p>
        </p:txBody>
      </p:sp>
      <p:sp>
        <p:nvSpPr>
          <p:cNvPr id="33" name="Text Placeholder 32"/>
          <p:cNvSpPr>
            <a:spLocks noGrp="1"/>
          </p:cNvSpPr>
          <p:nvPr>
            <p:ph type="body" sz="quarter" idx="12" hasCustomPrompt="1"/>
          </p:nvPr>
        </p:nvSpPr>
        <p:spPr>
          <a:xfrm>
            <a:off x="542204" y="1645987"/>
            <a:ext cx="10999837" cy="997196"/>
          </a:xfrm>
        </p:spPr>
        <p:txBody>
          <a:bodyPr wrap="square" lIns="0" tIns="0" rIns="0" bIns="0" anchor="b" anchorCtr="0">
            <a:spAutoFit/>
          </a:bodyPr>
          <a:lstStyle>
            <a:lvl1pPr marL="0" indent="0">
              <a:spcBef>
                <a:spcPts val="0"/>
              </a:spcBef>
              <a:buNone/>
              <a:defRPr sz="72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Presentation Title</a:t>
            </a:r>
          </a:p>
        </p:txBody>
      </p:sp>
      <p:sp>
        <p:nvSpPr>
          <p:cNvPr id="35" name="Text Placeholder 34"/>
          <p:cNvSpPr>
            <a:spLocks noGrp="1"/>
          </p:cNvSpPr>
          <p:nvPr>
            <p:ph type="body" sz="quarter" idx="13" hasCustomPrompt="1"/>
          </p:nvPr>
        </p:nvSpPr>
        <p:spPr>
          <a:xfrm>
            <a:off x="542204" y="2636147"/>
            <a:ext cx="10999837" cy="609398"/>
          </a:xfrm>
        </p:spPr>
        <p:txBody>
          <a:bodyPr wrap="square" lIns="0" tIns="0" rIns="0" bIns="0" anchor="b" anchorCtr="0">
            <a:spAutoFit/>
          </a:bodyPr>
          <a:lstStyle>
            <a:lvl1pPr marL="0" indent="0">
              <a:spcBef>
                <a:spcPts val="0"/>
              </a:spcBef>
              <a:buNone/>
              <a:defRPr sz="44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Presentation Subtitle</a:t>
            </a:r>
          </a:p>
        </p:txBody>
      </p:sp>
      <p:sp>
        <p:nvSpPr>
          <p:cNvPr id="39" name="Text Placeholder 38"/>
          <p:cNvSpPr>
            <a:spLocks noGrp="1"/>
          </p:cNvSpPr>
          <p:nvPr>
            <p:ph type="body" sz="quarter" idx="15" hasCustomPrompt="1"/>
          </p:nvPr>
        </p:nvSpPr>
        <p:spPr>
          <a:xfrm>
            <a:off x="585818" y="4215902"/>
            <a:ext cx="2970522" cy="332399"/>
          </a:xfrm>
        </p:spPr>
        <p:txBody>
          <a:bodyPr lIns="0" tIns="0" rIns="0" bIns="0">
            <a:spAutoFit/>
          </a:bodyPr>
          <a:lstStyle>
            <a:lvl1pPr marL="0" indent="0">
              <a:spcBef>
                <a:spcPts val="0"/>
              </a:spcBef>
              <a:buNone/>
              <a:defRPr sz="2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Date</a:t>
            </a:r>
          </a:p>
        </p:txBody>
      </p:sp>
      <p:pic>
        <p:nvPicPr>
          <p:cNvPr id="7" name="Picture 6">
            <a:extLst>
              <a:ext uri="{FF2B5EF4-FFF2-40B4-BE49-F238E27FC236}">
                <a16:creationId xmlns:a16="http://schemas.microsoft.com/office/drawing/2014/main" id="{A8FF7FC8-5074-46B8-948C-9C19B99C79F4}"/>
              </a:ext>
            </a:extLst>
          </p:cNvPr>
          <p:cNvPicPr>
            <a:picLocks noChangeAspect="1"/>
          </p:cNvPicPr>
          <p:nvPr userDrawn="1"/>
        </p:nvPicPr>
        <p:blipFill>
          <a:blip r:embed="rId2"/>
          <a:stretch>
            <a:fillRect/>
          </a:stretch>
        </p:blipFill>
        <p:spPr>
          <a:xfrm>
            <a:off x="9480429" y="5915221"/>
            <a:ext cx="2131554" cy="431939"/>
          </a:xfrm>
          <a:prstGeom prst="rect">
            <a:avLst/>
          </a:prstGeom>
        </p:spPr>
      </p:pic>
    </p:spTree>
    <p:extLst>
      <p:ext uri="{BB962C8B-B14F-4D97-AF65-F5344CB8AC3E}">
        <p14:creationId xmlns:p14="http://schemas.microsoft.com/office/powerpoint/2010/main" val="338169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BEBE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defRPr sz="2400">
                <a:solidFill>
                  <a:schemeClr val="tx1"/>
                </a:solidFill>
              </a:defRPr>
            </a:lvl1pPr>
            <a:lvl2pPr marL="534988" indent="-268288">
              <a:defRPr sz="2000">
                <a:solidFill>
                  <a:schemeClr val="tx1"/>
                </a:solidFill>
              </a:defRPr>
            </a:lvl2pPr>
            <a:lvl3pPr marL="801688" indent="-266700">
              <a:defRPr sz="1800">
                <a:solidFill>
                  <a:schemeClr val="tx1"/>
                </a:solidFill>
              </a:defRPr>
            </a:lvl3pPr>
            <a:lvl4pPr marL="1077913" indent="-276225">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0DB27F5F-B57F-4616-97B3-FAD7274C8BE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543D72FB-A2C0-43A0-8F19-CD96C9B25948}"/>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cxnSp>
        <p:nvCxnSpPr>
          <p:cNvPr id="21" name="Straight Connector 20">
            <a:extLst>
              <a:ext uri="{FF2B5EF4-FFF2-40B4-BE49-F238E27FC236}">
                <a16:creationId xmlns:a16="http://schemas.microsoft.com/office/drawing/2014/main" id="{8D6F6DA4-E909-41C6-A041-706B2522C704}"/>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E64865-381C-490F-92FE-2832408B21CA}"/>
              </a:ext>
            </a:extLst>
          </p:cNvPr>
          <p:cNvPicPr>
            <a:picLocks noChangeAspect="1"/>
          </p:cNvPicPr>
          <p:nvPr userDrawn="1"/>
        </p:nvPicPr>
        <p:blipFill>
          <a:blip r:embed="rId2"/>
          <a:stretch>
            <a:fillRect/>
          </a:stretch>
        </p:blipFill>
        <p:spPr>
          <a:xfrm>
            <a:off x="9480429" y="5915221"/>
            <a:ext cx="2131554" cy="431939"/>
          </a:xfrm>
          <a:prstGeom prst="rect">
            <a:avLst/>
          </a:prstGeom>
        </p:spPr>
      </p:pic>
      <p:sp>
        <p:nvSpPr>
          <p:cNvPr id="11" name="Footer Placeholder 4">
            <a:extLst>
              <a:ext uri="{FF2B5EF4-FFF2-40B4-BE49-F238E27FC236}">
                <a16:creationId xmlns:a16="http://schemas.microsoft.com/office/drawing/2014/main" id="{AEA46ADD-BD62-4512-9114-EB646C71D0F4}"/>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160118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Orange reversed">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1"/>
              </a:buClr>
              <a:defRPr sz="2400">
                <a:solidFill>
                  <a:schemeClr val="bg1"/>
                </a:solidFill>
              </a:defRPr>
            </a:lvl1pPr>
            <a:lvl2pPr>
              <a:buClr>
                <a:schemeClr val="tx1"/>
              </a:buClr>
              <a:defRPr sz="2000">
                <a:solidFill>
                  <a:schemeClr val="bg1"/>
                </a:solidFill>
              </a:defRPr>
            </a:lvl2pPr>
            <a:lvl3pPr>
              <a:buClr>
                <a:schemeClr val="tx1"/>
              </a:buClr>
              <a:defRPr sz="1800">
                <a:solidFill>
                  <a:schemeClr val="bg1"/>
                </a:solidFill>
              </a:defRPr>
            </a:lvl3pPr>
            <a:lvl4pPr>
              <a:buClr>
                <a:schemeClr val="tx1"/>
              </a:buClr>
              <a:defRPr sz="1600">
                <a:solidFill>
                  <a:schemeClr val="bg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1"/>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D1E73317-A5B0-48C6-B0E8-4305D1637016}"/>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83EA1A07-8133-4377-8DF3-E96799A907B9}"/>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6FCBF165-CAF1-4832-834A-066861C49663}"/>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C1DAD192-3FD8-466A-98E3-3EAE280D1538}"/>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38914D8B-AB36-4A41-9A28-7025D206A7EA}"/>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375728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Grey reverse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2"/>
              </a:buClr>
              <a:defRPr sz="2400">
                <a:solidFill>
                  <a:schemeClr val="bg1"/>
                </a:solidFill>
              </a:defRPr>
            </a:lvl1pPr>
            <a:lvl2pPr marL="534988" marR="0" indent="-268288" algn="l" defTabSz="914400" rtl="0" eaLnBrk="1" fontAlgn="auto" latinLnBrk="0" hangingPunct="1">
              <a:lnSpc>
                <a:spcPct val="90000"/>
              </a:lnSpc>
              <a:spcBef>
                <a:spcPts val="500"/>
              </a:spcBef>
              <a:spcAft>
                <a:spcPts val="0"/>
              </a:spcAft>
              <a:buClr>
                <a:schemeClr val="tx2"/>
              </a:buClr>
              <a:buSzTx/>
              <a:buFont typeface="Arial" panose="020B0604020202020204" pitchFamily="34" charset="0"/>
              <a:buChar char="•"/>
              <a:tabLst/>
              <a:defRPr sz="2000">
                <a:solidFill>
                  <a:schemeClr val="bg1"/>
                </a:solidFill>
              </a:defRPr>
            </a:lvl2pPr>
            <a:lvl3pPr marL="801688" marR="0" indent="-266700" algn="l" defTabSz="914400" rtl="0" eaLnBrk="1" fontAlgn="auto" latinLnBrk="0" hangingPunct="1">
              <a:lnSpc>
                <a:spcPct val="90000"/>
              </a:lnSpc>
              <a:spcBef>
                <a:spcPts val="500"/>
              </a:spcBef>
              <a:spcAft>
                <a:spcPts val="0"/>
              </a:spcAft>
              <a:buClr>
                <a:schemeClr val="tx2"/>
              </a:buClr>
              <a:buSzPct val="80000"/>
              <a:buFont typeface="Courier New" panose="02070309020205020404" pitchFamily="49" charset="0"/>
              <a:buChar char="o"/>
              <a:tabLst/>
              <a:defRPr sz="1800">
                <a:solidFill>
                  <a:schemeClr val="bg1"/>
                </a:solidFill>
              </a:defRPr>
            </a:lvl3pPr>
            <a:lvl4pPr marL="1077913" indent="-276225">
              <a:buClr>
                <a:schemeClr val="tx2"/>
              </a:buClr>
              <a:defRPr sz="1600">
                <a:solidFill>
                  <a:schemeClr val="bg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820AC732-8DEB-4C94-80DA-770B4097FCB5}"/>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154351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 grey">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0DB27F5F-B57F-4616-97B3-FAD7274C8BE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543D72FB-A2C0-43A0-8F19-CD96C9B25948}"/>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cxnSp>
        <p:nvCxnSpPr>
          <p:cNvPr id="21" name="Straight Connector 20">
            <a:extLst>
              <a:ext uri="{FF2B5EF4-FFF2-40B4-BE49-F238E27FC236}">
                <a16:creationId xmlns:a16="http://schemas.microsoft.com/office/drawing/2014/main" id="{8D6F6DA4-E909-41C6-A041-706B2522C704}"/>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E64865-381C-490F-92FE-2832408B21CA}"/>
              </a:ext>
            </a:extLst>
          </p:cNvPr>
          <p:cNvPicPr>
            <a:picLocks noChangeAspect="1"/>
          </p:cNvPicPr>
          <p:nvPr userDrawn="1"/>
        </p:nvPicPr>
        <p:blipFill>
          <a:blip r:embed="rId2"/>
          <a:stretch>
            <a:fillRect/>
          </a:stretch>
        </p:blipFill>
        <p:spPr>
          <a:xfrm>
            <a:off x="9480429" y="5915221"/>
            <a:ext cx="2131554" cy="431939"/>
          </a:xfrm>
          <a:prstGeom prst="rect">
            <a:avLst/>
          </a:prstGeom>
        </p:spPr>
      </p:pic>
      <p:sp>
        <p:nvSpPr>
          <p:cNvPr id="9" name="Footer Placeholder 4">
            <a:extLst>
              <a:ext uri="{FF2B5EF4-FFF2-40B4-BE49-F238E27FC236}">
                <a16:creationId xmlns:a16="http://schemas.microsoft.com/office/drawing/2014/main" id="{8D439D6E-2AFD-43FC-B384-E60224A4ADAE}"/>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290460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1"/>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D1E73317-A5B0-48C6-B0E8-4305D1637016}"/>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83EA1A07-8133-4377-8DF3-E96799A907B9}"/>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6FCBF165-CAF1-4832-834A-066861C49663}"/>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C1DAD192-3FD8-466A-98E3-3EAE280D1538}"/>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4582A8BA-7CF8-4D27-934C-B73896E8EBBD}"/>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569335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only - Dark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A7C1AA26-EC3D-4D33-B1CE-2CE954036E4B}"/>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2411747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image">
    <p:bg>
      <p:bgPr>
        <a:solidFill>
          <a:srgbClr val="EBEBEB"/>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9A60852-B3EC-44EA-82E1-033197A24D5F}"/>
              </a:ext>
            </a:extLst>
          </p:cNvPr>
          <p:cNvSpPr>
            <a:spLocks noGrp="1"/>
          </p:cNvSpPr>
          <p:nvPr>
            <p:ph type="pic" sz="quarter" idx="15"/>
          </p:nvPr>
        </p:nvSpPr>
        <p:spPr>
          <a:xfrm>
            <a:off x="6091238" y="0"/>
            <a:ext cx="6100762" cy="6858000"/>
          </a:xfrm>
        </p:spPr>
        <p:txBody>
          <a:bodyPr/>
          <a:lstStyle/>
          <a:p>
            <a:r>
              <a:rPr lang="en-US"/>
              <a:t>Click icon to add picture</a:t>
            </a:r>
            <a:endParaRPr lang="en-AU"/>
          </a:p>
        </p:txBody>
      </p:sp>
      <p:sp>
        <p:nvSpPr>
          <p:cNvPr id="7" name="Text Placeholder 6"/>
          <p:cNvSpPr>
            <a:spLocks noGrp="1"/>
          </p:cNvSpPr>
          <p:nvPr>
            <p:ph type="body" sz="quarter" idx="11" hasCustomPrompt="1"/>
          </p:nvPr>
        </p:nvSpPr>
        <p:spPr>
          <a:xfrm>
            <a:off x="634181" y="1360934"/>
            <a:ext cx="514718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5147187" cy="3152350"/>
          </a:xfrm>
        </p:spPr>
        <p:txBody>
          <a:bodyPr lIns="0" tIns="0" rIns="0" bIns="0">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5147187"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945B1CAB-686F-4EA5-8145-E7C0474998D1}"/>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pic>
        <p:nvPicPr>
          <p:cNvPr id="11" name="Picture 10">
            <a:extLst>
              <a:ext uri="{FF2B5EF4-FFF2-40B4-BE49-F238E27FC236}">
                <a16:creationId xmlns:a16="http://schemas.microsoft.com/office/drawing/2014/main" id="{D46059A7-C346-4BB3-A2CB-07E19359982E}"/>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2" name="Straight Connector 11">
            <a:extLst>
              <a:ext uri="{FF2B5EF4-FFF2-40B4-BE49-F238E27FC236}">
                <a16:creationId xmlns:a16="http://schemas.microsoft.com/office/drawing/2014/main" id="{BA3A7ABA-FCEE-4739-ADC7-5B4F78CEB68A}"/>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9AA74BBA-9A98-426B-A004-EEF0BB8796EF}"/>
              </a:ext>
            </a:extLst>
          </p:cNvPr>
          <p:cNvSpPr>
            <a:spLocks noGrp="1"/>
          </p:cNvSpPr>
          <p:nvPr>
            <p:ph sz="quarter" idx="16"/>
          </p:nvPr>
        </p:nvSpPr>
        <p:spPr>
          <a:xfrm>
            <a:off x="1238869" y="6233829"/>
            <a:ext cx="4536000"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sp>
        <p:nvSpPr>
          <p:cNvPr id="14" name="Footer Placeholder 4">
            <a:extLst>
              <a:ext uri="{FF2B5EF4-FFF2-40B4-BE49-F238E27FC236}">
                <a16:creationId xmlns:a16="http://schemas.microsoft.com/office/drawing/2014/main" id="{18A3522D-450D-4E3A-B99E-7C6274D945D9}"/>
              </a:ext>
            </a:extLst>
          </p:cNvPr>
          <p:cNvSpPr>
            <a:spLocks noGrp="1"/>
          </p:cNvSpPr>
          <p:nvPr>
            <p:ph type="ftr" sz="quarter" idx="3"/>
          </p:nvPr>
        </p:nvSpPr>
        <p:spPr>
          <a:xfrm>
            <a:off x="1243113" y="5853037"/>
            <a:ext cx="4538255"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3598975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Chart">
    <p:bg>
      <p:bgPr>
        <a:solidFill>
          <a:srgbClr val="EBEBEB"/>
        </a:solidFill>
        <a:effectLst/>
      </p:bgPr>
    </p:bg>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C75AB764-2F25-4984-AC0D-8E8DDDF10854}"/>
              </a:ext>
            </a:extLst>
          </p:cNvPr>
          <p:cNvSpPr>
            <a:spLocks noGrp="1"/>
          </p:cNvSpPr>
          <p:nvPr>
            <p:ph type="chart" sz="quarter" idx="16"/>
          </p:nvPr>
        </p:nvSpPr>
        <p:spPr>
          <a:xfrm>
            <a:off x="6091238" y="566654"/>
            <a:ext cx="6100762" cy="5038856"/>
          </a:xfrm>
        </p:spPr>
        <p:txBody>
          <a:bodyPr/>
          <a:lstStyle/>
          <a:p>
            <a:r>
              <a:rPr lang="en-US"/>
              <a:t>Click icon to add chart</a:t>
            </a:r>
            <a:endParaRPr lang="en-AU"/>
          </a:p>
        </p:txBody>
      </p:sp>
      <p:sp>
        <p:nvSpPr>
          <p:cNvPr id="7" name="Text Placeholder 6"/>
          <p:cNvSpPr>
            <a:spLocks noGrp="1"/>
          </p:cNvSpPr>
          <p:nvPr>
            <p:ph type="body" sz="quarter" idx="11" hasCustomPrompt="1"/>
          </p:nvPr>
        </p:nvSpPr>
        <p:spPr>
          <a:xfrm>
            <a:off x="634181" y="1360934"/>
            <a:ext cx="514718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5147187" cy="3152350"/>
          </a:xfrm>
        </p:spPr>
        <p:txBody>
          <a:bodyPr lIns="0" tIns="0" rIns="0" bIns="0">
            <a:noAutofit/>
          </a:bodyPr>
          <a:lstStyle>
            <a:lvl1pPr>
              <a:defRPr sz="2400">
                <a:solidFill>
                  <a:schemeClr val="tx1"/>
                </a:solidFill>
              </a:defRPr>
            </a:lvl1pPr>
            <a:lvl2pPr marL="534988" indent="-268288">
              <a:defRPr sz="2000">
                <a:solidFill>
                  <a:schemeClr val="tx1"/>
                </a:solidFill>
              </a:defRPr>
            </a:lvl2pPr>
            <a:lvl3pPr marL="801688" indent="-266700">
              <a:defRPr sz="1800">
                <a:solidFill>
                  <a:schemeClr val="tx1"/>
                </a:solidFill>
              </a:defRPr>
            </a:lvl3pPr>
            <a:lvl4pPr marL="1077913" indent="-276225">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5147187" cy="743538"/>
          </a:xfrm>
        </p:spPr>
        <p:txBody>
          <a:bodyPr/>
          <a:lstStyle>
            <a:lvl1pPr>
              <a:defRPr>
                <a:solidFill>
                  <a:schemeClr val="tx2"/>
                </a:solidFill>
              </a:defRPr>
            </a:lvl1pPr>
          </a:lstStyle>
          <a:p>
            <a:r>
              <a:rPr lang="en-US"/>
              <a:t>Edit Main Message</a:t>
            </a:r>
            <a:endParaRPr lang="en-AU"/>
          </a:p>
        </p:txBody>
      </p:sp>
      <p:sp>
        <p:nvSpPr>
          <p:cNvPr id="21" name="Slide Number Placeholder 5">
            <a:extLst>
              <a:ext uri="{FF2B5EF4-FFF2-40B4-BE49-F238E27FC236}">
                <a16:creationId xmlns:a16="http://schemas.microsoft.com/office/drawing/2014/main" id="{1A248108-974F-4F3A-9EEC-6DED170D01D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3" name="Content Placeholder 5">
            <a:extLst>
              <a:ext uri="{FF2B5EF4-FFF2-40B4-BE49-F238E27FC236}">
                <a16:creationId xmlns:a16="http://schemas.microsoft.com/office/drawing/2014/main" id="{6668C1C4-8B7F-435C-AACB-3FBDC15BF7FC}"/>
              </a:ext>
            </a:extLst>
          </p:cNvPr>
          <p:cNvSpPr>
            <a:spLocks noGrp="1"/>
          </p:cNvSpPr>
          <p:nvPr>
            <p:ph sz="quarter" idx="14"/>
          </p:nvPr>
        </p:nvSpPr>
        <p:spPr>
          <a:xfrm>
            <a:off x="1238869" y="6233829"/>
            <a:ext cx="7740000"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34665C1E-6DF7-4766-B128-B643B311F057}"/>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2" name="Straight Connector 11">
            <a:extLst>
              <a:ext uri="{FF2B5EF4-FFF2-40B4-BE49-F238E27FC236}">
                <a16:creationId xmlns:a16="http://schemas.microsoft.com/office/drawing/2014/main" id="{73623ADF-1377-4694-9C19-E693E10CA241}"/>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C0C18466-015B-46F6-86DF-B0AEEC1E52EC}"/>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16924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BEBE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defRPr sz="2400">
                <a:solidFill>
                  <a:schemeClr val="tx1"/>
                </a:solidFill>
              </a:defRPr>
            </a:lvl1pPr>
            <a:lvl2pPr marL="534988" indent="-268288">
              <a:defRPr sz="2000">
                <a:solidFill>
                  <a:schemeClr val="tx1"/>
                </a:solidFill>
              </a:defRPr>
            </a:lvl2pPr>
            <a:lvl3pPr marL="801688" indent="-266700">
              <a:defRPr sz="1800">
                <a:solidFill>
                  <a:schemeClr val="tx1"/>
                </a:solidFill>
              </a:defRPr>
            </a:lvl3pPr>
            <a:lvl4pPr marL="1077913" indent="-276225">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0DB27F5F-B57F-4616-97B3-FAD7274C8BE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543D72FB-A2C0-43A0-8F19-CD96C9B25948}"/>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cxnSp>
        <p:nvCxnSpPr>
          <p:cNvPr id="21" name="Straight Connector 20">
            <a:extLst>
              <a:ext uri="{FF2B5EF4-FFF2-40B4-BE49-F238E27FC236}">
                <a16:creationId xmlns:a16="http://schemas.microsoft.com/office/drawing/2014/main" id="{8D6F6DA4-E909-41C6-A041-706B2522C704}"/>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E64865-381C-490F-92FE-2832408B21CA}"/>
              </a:ext>
            </a:extLst>
          </p:cNvPr>
          <p:cNvPicPr>
            <a:picLocks noChangeAspect="1"/>
          </p:cNvPicPr>
          <p:nvPr userDrawn="1"/>
        </p:nvPicPr>
        <p:blipFill>
          <a:blip r:embed="rId2"/>
          <a:stretch>
            <a:fillRect/>
          </a:stretch>
        </p:blipFill>
        <p:spPr>
          <a:xfrm>
            <a:off x="9480429" y="5915221"/>
            <a:ext cx="2131554" cy="431939"/>
          </a:xfrm>
          <a:prstGeom prst="rect">
            <a:avLst/>
          </a:prstGeom>
        </p:spPr>
      </p:pic>
      <p:sp>
        <p:nvSpPr>
          <p:cNvPr id="11" name="Footer Placeholder 4">
            <a:extLst>
              <a:ext uri="{FF2B5EF4-FFF2-40B4-BE49-F238E27FC236}">
                <a16:creationId xmlns:a16="http://schemas.microsoft.com/office/drawing/2014/main" id="{AEA46ADD-BD62-4512-9114-EB646C71D0F4}"/>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3164285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Comparison Box">
    <p:bg>
      <p:bgPr>
        <a:solidFill>
          <a:srgbClr val="EBEBEB"/>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6EA4214D-B57F-4A96-A5D8-81BB54F29573}"/>
              </a:ext>
            </a:extLst>
          </p:cNvPr>
          <p:cNvSpPr>
            <a:spLocks noGrp="1"/>
          </p:cNvSpPr>
          <p:nvPr>
            <p:ph type="body" sz="quarter" idx="10" hasCustomPrompt="1"/>
          </p:nvPr>
        </p:nvSpPr>
        <p:spPr>
          <a:xfrm>
            <a:off x="571811" y="2369207"/>
            <a:ext cx="5220000" cy="3220049"/>
          </a:xfrm>
          <a:ln w="57150">
            <a:solidFill>
              <a:schemeClr val="tx1"/>
            </a:solidFill>
          </a:ln>
        </p:spPr>
        <p:txBody>
          <a:bodyPr lIns="540000" tIns="360000" rIns="540000" bIns="540000" anchor="t" anchorCtr="0">
            <a:noAutofit/>
          </a:bodyPr>
          <a:lstStyle>
            <a:lvl1pPr marL="0" indent="0">
              <a:spcBef>
                <a:spcPts val="0"/>
              </a:spcBef>
              <a:buNone/>
              <a:defRPr sz="3200" u="none">
                <a:solidFill>
                  <a:schemeClr val="tx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AU"/>
              <a:t>Edit Large box title</a:t>
            </a:r>
          </a:p>
        </p:txBody>
      </p:sp>
      <p:sp>
        <p:nvSpPr>
          <p:cNvPr id="7" name="Text Placeholder 6"/>
          <p:cNvSpPr>
            <a:spLocks noGrp="1"/>
          </p:cNvSpPr>
          <p:nvPr>
            <p:ph type="body" sz="quarter" idx="11" hasCustomPrompt="1"/>
          </p:nvPr>
        </p:nvSpPr>
        <p:spPr>
          <a:xfrm>
            <a:off x="634180" y="1360934"/>
            <a:ext cx="1093951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0" y="566654"/>
            <a:ext cx="10960547" cy="743538"/>
          </a:xfrm>
        </p:spPr>
        <p:txBody>
          <a:bodyPr/>
          <a:lstStyle>
            <a:lvl1pPr>
              <a:defRPr>
                <a:solidFill>
                  <a:schemeClr val="tx2"/>
                </a:solidFill>
              </a:defRPr>
            </a:lvl1pPr>
          </a:lstStyle>
          <a:p>
            <a:r>
              <a:rPr lang="en-US"/>
              <a:t>Edit Main Message</a:t>
            </a:r>
            <a:endParaRPr lang="en-AU"/>
          </a:p>
        </p:txBody>
      </p:sp>
      <p:sp>
        <p:nvSpPr>
          <p:cNvPr id="12" name="Text Placeholder 3">
            <a:extLst>
              <a:ext uri="{FF2B5EF4-FFF2-40B4-BE49-F238E27FC236}">
                <a16:creationId xmlns:a16="http://schemas.microsoft.com/office/drawing/2014/main" id="{254507C8-BAC3-4B67-8254-8A9B467A6EAE}"/>
              </a:ext>
            </a:extLst>
          </p:cNvPr>
          <p:cNvSpPr>
            <a:spLocks noGrp="1"/>
          </p:cNvSpPr>
          <p:nvPr>
            <p:ph type="body" sz="quarter" idx="15" hasCustomPrompt="1"/>
          </p:nvPr>
        </p:nvSpPr>
        <p:spPr>
          <a:xfrm>
            <a:off x="6353698" y="2369207"/>
            <a:ext cx="5220000" cy="3220049"/>
          </a:xfrm>
          <a:solidFill>
            <a:schemeClr val="tx1"/>
          </a:solidFill>
          <a:ln w="57150">
            <a:solidFill>
              <a:schemeClr val="tx1"/>
            </a:solidFill>
          </a:ln>
        </p:spPr>
        <p:txBody>
          <a:bodyPr lIns="540000" tIns="360000" rIns="540000" bIns="540000">
            <a:normAutofit/>
          </a:bodyPr>
          <a:lstStyle>
            <a:lvl1pPr marL="0" indent="0">
              <a:buNone/>
              <a:defRPr sz="3200" u="none">
                <a:solidFill>
                  <a:schemeClr val="bg1"/>
                </a:solidFill>
              </a:defRPr>
            </a:lvl1pPr>
            <a:lvl2pPr marL="457200" indent="0">
              <a:buNone/>
              <a:defRPr sz="2200">
                <a:solidFill>
                  <a:srgbClr val="4C565C"/>
                </a:solidFill>
              </a:defRPr>
            </a:lvl2pPr>
            <a:lvl3pPr marL="914400" indent="0">
              <a:buNone/>
              <a:defRPr sz="2200">
                <a:solidFill>
                  <a:srgbClr val="4C565C"/>
                </a:solidFill>
              </a:defRPr>
            </a:lvl3pPr>
            <a:lvl4pPr marL="1371600" indent="0">
              <a:buNone/>
              <a:defRPr sz="2200">
                <a:solidFill>
                  <a:srgbClr val="4C565C"/>
                </a:solidFill>
              </a:defRPr>
            </a:lvl4pPr>
            <a:lvl5pPr marL="1828800" indent="0">
              <a:buNone/>
              <a:defRPr sz="2200">
                <a:solidFill>
                  <a:srgbClr val="4C565C"/>
                </a:solidFill>
              </a:defRPr>
            </a:lvl5pPr>
          </a:lstStyle>
          <a:p>
            <a:pPr lvl="0"/>
            <a:r>
              <a:rPr lang="en-US"/>
              <a:t>Edit Large box title</a:t>
            </a:r>
          </a:p>
        </p:txBody>
      </p:sp>
      <p:sp>
        <p:nvSpPr>
          <p:cNvPr id="13" name="Text Placeholder 10">
            <a:extLst>
              <a:ext uri="{FF2B5EF4-FFF2-40B4-BE49-F238E27FC236}">
                <a16:creationId xmlns:a16="http://schemas.microsoft.com/office/drawing/2014/main" id="{6A5ACD3D-BFEE-4904-9899-7440281B04CB}"/>
              </a:ext>
            </a:extLst>
          </p:cNvPr>
          <p:cNvSpPr>
            <a:spLocks noGrp="1"/>
          </p:cNvSpPr>
          <p:nvPr>
            <p:ph type="body" sz="quarter" idx="16" hasCustomPrompt="1"/>
          </p:nvPr>
        </p:nvSpPr>
        <p:spPr>
          <a:xfrm>
            <a:off x="1133698" y="3339365"/>
            <a:ext cx="4025900" cy="1911062"/>
          </a:xfrm>
        </p:spPr>
        <p:txBody>
          <a:bodyPr lIns="0" tIns="0" rIns="0" bIns="0">
            <a:normAutofit/>
          </a:bodyPr>
          <a:lstStyle>
            <a:lvl1pPr marL="0" indent="0">
              <a:lnSpc>
                <a:spcPct val="100000"/>
              </a:lnSpc>
              <a:spcBef>
                <a:spcPts val="0"/>
              </a:spcBef>
              <a:spcAft>
                <a:spcPts val="600"/>
              </a:spcAft>
              <a:buFont typeface="Arial" panose="020B0604020202020204" pitchFamily="34" charset="0"/>
              <a:buNone/>
              <a:defRPr sz="1500" b="1">
                <a:solidFill>
                  <a:schemeClr val="tx1"/>
                </a:solidFill>
              </a:defRPr>
            </a:lvl1pPr>
            <a:lvl2pPr marL="742950" indent="-285750">
              <a:buFont typeface="Arial" panose="020B0604020202020204" pitchFamily="34" charset="0"/>
              <a:buChar char="•"/>
              <a:defRPr sz="1500">
                <a:solidFill>
                  <a:srgbClr val="4C565C"/>
                </a:solidFill>
              </a:defRPr>
            </a:lvl2pPr>
            <a:lvl3pPr marL="914400" indent="0">
              <a:buNone/>
              <a:defRPr sz="1500">
                <a:solidFill>
                  <a:srgbClr val="4C565C"/>
                </a:solidFill>
              </a:defRPr>
            </a:lvl3pPr>
            <a:lvl4pPr marL="1371600" indent="0">
              <a:buNone/>
              <a:defRPr sz="1500">
                <a:solidFill>
                  <a:srgbClr val="4C565C"/>
                </a:solidFill>
              </a:defRPr>
            </a:lvl4pPr>
            <a:lvl5pPr marL="1828800" indent="0">
              <a:buNone/>
              <a:defRPr sz="1500">
                <a:solidFill>
                  <a:srgbClr val="4C565C"/>
                </a:solidFill>
              </a:defRPr>
            </a:lvl5pPr>
          </a:lstStyle>
          <a:p>
            <a:pPr lvl="0"/>
            <a:r>
              <a:rPr lang="en-US"/>
              <a:t>Edit Sub-head</a:t>
            </a:r>
          </a:p>
        </p:txBody>
      </p:sp>
      <p:sp>
        <p:nvSpPr>
          <p:cNvPr id="15" name="Text Placeholder 14">
            <a:extLst>
              <a:ext uri="{FF2B5EF4-FFF2-40B4-BE49-F238E27FC236}">
                <a16:creationId xmlns:a16="http://schemas.microsoft.com/office/drawing/2014/main" id="{C297683B-5188-4809-98F3-3DD62895717C}"/>
              </a:ext>
            </a:extLst>
          </p:cNvPr>
          <p:cNvSpPr>
            <a:spLocks noGrp="1"/>
          </p:cNvSpPr>
          <p:nvPr>
            <p:ph type="body" sz="quarter" idx="17" hasCustomPrompt="1"/>
          </p:nvPr>
        </p:nvSpPr>
        <p:spPr>
          <a:xfrm>
            <a:off x="6877959" y="3339364"/>
            <a:ext cx="4192704" cy="1911064"/>
          </a:xfrm>
        </p:spPr>
        <p:txBody>
          <a:bodyPr lIns="0" tIns="0" rIns="0" bIns="0">
            <a:normAutofit/>
          </a:bodyPr>
          <a:lstStyle>
            <a:lvl1pPr marL="0" indent="0">
              <a:lnSpc>
                <a:spcPct val="100000"/>
              </a:lnSpc>
              <a:spcBef>
                <a:spcPts val="0"/>
              </a:spcBef>
              <a:spcAft>
                <a:spcPts val="600"/>
              </a:spcAft>
              <a:buNone/>
              <a:defRPr sz="1500" b="1">
                <a:solidFill>
                  <a:schemeClr val="bg1"/>
                </a:solidFill>
              </a:defRPr>
            </a:lvl1pPr>
            <a:lvl2pPr marL="457200" indent="0">
              <a:buNone/>
              <a:defRPr sz="1500" b="1">
                <a:solidFill>
                  <a:schemeClr val="bg1"/>
                </a:solidFill>
              </a:defRPr>
            </a:lvl2pPr>
            <a:lvl3pPr marL="914400" indent="0">
              <a:buNone/>
              <a:defRPr sz="1500" b="1">
                <a:solidFill>
                  <a:schemeClr val="bg1"/>
                </a:solidFill>
              </a:defRPr>
            </a:lvl3pPr>
            <a:lvl4pPr marL="1371600" indent="0">
              <a:buNone/>
              <a:defRPr sz="1500" b="1">
                <a:solidFill>
                  <a:schemeClr val="bg1"/>
                </a:solidFill>
              </a:defRPr>
            </a:lvl4pPr>
            <a:lvl5pPr marL="1828800" indent="0">
              <a:buNone/>
              <a:defRPr sz="1500" b="1">
                <a:solidFill>
                  <a:schemeClr val="bg1"/>
                </a:solidFill>
              </a:defRPr>
            </a:lvl5pPr>
          </a:lstStyle>
          <a:p>
            <a:pPr lvl="0"/>
            <a:r>
              <a:rPr lang="en-US"/>
              <a:t>Edit Sub-head</a:t>
            </a:r>
            <a:endParaRPr lang="en-AU"/>
          </a:p>
        </p:txBody>
      </p:sp>
      <p:sp>
        <p:nvSpPr>
          <p:cNvPr id="24" name="Slide Number Placeholder 5">
            <a:extLst>
              <a:ext uri="{FF2B5EF4-FFF2-40B4-BE49-F238E27FC236}">
                <a16:creationId xmlns:a16="http://schemas.microsoft.com/office/drawing/2014/main" id="{8EE25EE9-065B-474C-9B41-AD6C24FFCB5A}"/>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6" name="Content Placeholder 5">
            <a:extLst>
              <a:ext uri="{FF2B5EF4-FFF2-40B4-BE49-F238E27FC236}">
                <a16:creationId xmlns:a16="http://schemas.microsoft.com/office/drawing/2014/main" id="{97EAF261-F8CA-4308-9D09-685D0E921E9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0E0B8C3C-1774-43EF-B9EB-9837EE6B2F43}"/>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4" name="Straight Connector 13">
            <a:extLst>
              <a:ext uri="{FF2B5EF4-FFF2-40B4-BE49-F238E27FC236}">
                <a16:creationId xmlns:a16="http://schemas.microsoft.com/office/drawing/2014/main" id="{A2BE314C-00B8-4A93-979B-696DB900B2D2}"/>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0481FA3A-96D1-48EA-893E-A5A68356A1F9}"/>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647199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ll quote - Bknd colour">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8665" y="507663"/>
            <a:ext cx="8380370" cy="4285563"/>
          </a:xfrm>
        </p:spPr>
        <p:txBody>
          <a:bodyPr lIns="0" tIns="0" rIns="0" bIns="0" anchor="ctr" anchorCtr="0">
            <a:noAutofit/>
          </a:bodyPr>
          <a:lstStyle>
            <a:lvl1pPr marL="0" indent="0">
              <a:spcBef>
                <a:spcPts val="0"/>
              </a:spcBef>
              <a:buNone/>
              <a:defRPr sz="5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Pull quote</a:t>
            </a:r>
            <a:endParaRPr lang="en-AU"/>
          </a:p>
        </p:txBody>
      </p:sp>
      <p:sp>
        <p:nvSpPr>
          <p:cNvPr id="3" name="Text Placeholder 2">
            <a:extLst>
              <a:ext uri="{FF2B5EF4-FFF2-40B4-BE49-F238E27FC236}">
                <a16:creationId xmlns:a16="http://schemas.microsoft.com/office/drawing/2014/main" id="{C6F7392E-7318-4E95-BC06-A8C4697E9A1D}"/>
              </a:ext>
            </a:extLst>
          </p:cNvPr>
          <p:cNvSpPr>
            <a:spLocks noGrp="1"/>
          </p:cNvSpPr>
          <p:nvPr>
            <p:ph type="body" sz="quarter" idx="15"/>
          </p:nvPr>
        </p:nvSpPr>
        <p:spPr>
          <a:xfrm>
            <a:off x="633413" y="4984751"/>
            <a:ext cx="10855581" cy="442656"/>
          </a:xfrm>
        </p:spPr>
        <p:txBody>
          <a:bodyPr lIns="0" tIns="0" rIns="0" bIns="0"/>
          <a:lstStyle>
            <a:lvl1pPr marL="0" indent="0" algn="r">
              <a:buFont typeface="Arial" panose="020B0604020202020204" pitchFamily="34" charset="0"/>
              <a:buNone/>
              <a:defRPr sz="3600">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a:t>Click to edit Master text styles</a:t>
            </a:r>
          </a:p>
          <a:p>
            <a:pPr lvl="1"/>
            <a:r>
              <a:rPr lang="en-US"/>
              <a:t>Second level</a:t>
            </a:r>
          </a:p>
        </p:txBody>
      </p:sp>
      <p:sp>
        <p:nvSpPr>
          <p:cNvPr id="14" name="Slide Number Placeholder 5">
            <a:extLst>
              <a:ext uri="{FF2B5EF4-FFF2-40B4-BE49-F238E27FC236}">
                <a16:creationId xmlns:a16="http://schemas.microsoft.com/office/drawing/2014/main" id="{06C4CEDD-4C14-45F1-B9C7-0ED957EFB302}"/>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6" name="Content Placeholder 5">
            <a:extLst>
              <a:ext uri="{FF2B5EF4-FFF2-40B4-BE49-F238E27FC236}">
                <a16:creationId xmlns:a16="http://schemas.microsoft.com/office/drawing/2014/main" id="{50DC1C71-3BED-4FE7-B78B-04642083DBC7}"/>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69B3549F-F71B-463F-BF8D-2DA02D99486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9" name="Straight Connector 8">
            <a:extLst>
              <a:ext uri="{FF2B5EF4-FFF2-40B4-BE49-F238E27FC236}">
                <a16:creationId xmlns:a16="http://schemas.microsoft.com/office/drawing/2014/main" id="{91AC7205-2482-4759-9111-F28AB91A13DA}"/>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635F03E5-A35C-435B-B6FE-BC542A852DA8}"/>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3224481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ll quote - Image bknd">
    <p:bg>
      <p:bgPr>
        <a:solidFill>
          <a:srgbClr val="EBEBEB"/>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AB653E9-7A02-4D3F-B1E4-C73FF52833EF}"/>
              </a:ext>
            </a:extLst>
          </p:cNvPr>
          <p:cNvSpPr>
            <a:spLocks noGrp="1"/>
          </p:cNvSpPr>
          <p:nvPr>
            <p:ph type="pic" sz="quarter" idx="15"/>
          </p:nvPr>
        </p:nvSpPr>
        <p:spPr>
          <a:xfrm>
            <a:off x="0" y="0"/>
            <a:ext cx="12192000" cy="6858000"/>
          </a:xfrm>
        </p:spPr>
        <p:txBody>
          <a:bodyPr/>
          <a:lstStyle/>
          <a:p>
            <a:r>
              <a:rPr lang="en-US"/>
              <a:t>Click icon to add picture</a:t>
            </a:r>
            <a:endParaRPr lang="en-AU"/>
          </a:p>
        </p:txBody>
      </p:sp>
      <p:sp>
        <p:nvSpPr>
          <p:cNvPr id="5" name="Text Placeholder 4"/>
          <p:cNvSpPr>
            <a:spLocks noGrp="1"/>
          </p:cNvSpPr>
          <p:nvPr>
            <p:ph type="body" sz="quarter" idx="10" hasCustomPrompt="1"/>
          </p:nvPr>
        </p:nvSpPr>
        <p:spPr>
          <a:xfrm>
            <a:off x="618665" y="507663"/>
            <a:ext cx="4970974" cy="4285563"/>
          </a:xfrm>
          <a:solidFill>
            <a:schemeClr val="tx1"/>
          </a:solidFill>
        </p:spPr>
        <p:txBody>
          <a:bodyPr lIns="180000" tIns="180000" rIns="180000" bIns="180000" anchor="ctr" anchorCtr="0">
            <a:noAutofit/>
          </a:bodyPr>
          <a:lstStyle>
            <a:lvl1pPr marL="0" indent="0">
              <a:spcBef>
                <a:spcPts val="0"/>
              </a:spcBef>
              <a:buNone/>
              <a:defRPr sz="4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Pull quote</a:t>
            </a:r>
            <a:endParaRPr lang="en-AU"/>
          </a:p>
        </p:txBody>
      </p:sp>
      <p:pic>
        <p:nvPicPr>
          <p:cNvPr id="6" name="Picture 5">
            <a:extLst>
              <a:ext uri="{FF2B5EF4-FFF2-40B4-BE49-F238E27FC236}">
                <a16:creationId xmlns:a16="http://schemas.microsoft.com/office/drawing/2014/main" id="{C328C4C7-ECF0-421C-9ACB-76BA8FC50CEA}"/>
              </a:ext>
            </a:extLst>
          </p:cNvPr>
          <p:cNvPicPr>
            <a:picLocks noChangeAspect="1"/>
          </p:cNvPicPr>
          <p:nvPr userDrawn="1"/>
        </p:nvPicPr>
        <p:blipFill>
          <a:blip r:embed="rId2"/>
          <a:stretch>
            <a:fillRect/>
          </a:stretch>
        </p:blipFill>
        <p:spPr>
          <a:xfrm>
            <a:off x="9480430" y="5915221"/>
            <a:ext cx="2131552" cy="431939"/>
          </a:xfrm>
          <a:prstGeom prst="rect">
            <a:avLst/>
          </a:prstGeom>
        </p:spPr>
      </p:pic>
    </p:spTree>
    <p:extLst>
      <p:ext uri="{BB962C8B-B14F-4D97-AF65-F5344CB8AC3E}">
        <p14:creationId xmlns:p14="http://schemas.microsoft.com/office/powerpoint/2010/main" val="1057180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rgbClr val="EBEBE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743200"/>
            <a:ext cx="4955458" cy="2862310"/>
          </a:xfrm>
        </p:spPr>
        <p:txBody>
          <a:bodyPr lIns="0" tIns="0" rIns="0" bIns="0">
            <a:noAutofit/>
          </a:bodyPr>
          <a:lstStyle>
            <a:lvl1pPr marL="0" indent="0">
              <a:lnSpc>
                <a:spcPct val="100000"/>
              </a:lnSpc>
              <a:spcBef>
                <a:spcPts val="300"/>
              </a:spcBef>
              <a:buNone/>
              <a:defRPr sz="2000">
                <a:solidFill>
                  <a:schemeClr val="tx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body text– Lorem Ipsum </a:t>
            </a:r>
            <a:r>
              <a:rPr lang="en-US" err="1"/>
              <a:t>accumsan</a:t>
            </a:r>
            <a:endParaRPr lang="en-AU"/>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0" name="Text Placeholder 8">
            <a:extLst>
              <a:ext uri="{FF2B5EF4-FFF2-40B4-BE49-F238E27FC236}">
                <a16:creationId xmlns:a16="http://schemas.microsoft.com/office/drawing/2014/main" id="{6DF57462-AFCF-4B86-AC10-B6D32421EDB4}"/>
              </a:ext>
            </a:extLst>
          </p:cNvPr>
          <p:cNvSpPr>
            <a:spLocks noGrp="1"/>
          </p:cNvSpPr>
          <p:nvPr>
            <p:ph type="body" sz="quarter" idx="15" hasCustomPrompt="1"/>
          </p:nvPr>
        </p:nvSpPr>
        <p:spPr>
          <a:xfrm>
            <a:off x="7787147" y="2743200"/>
            <a:ext cx="3819833" cy="2862310"/>
          </a:xfrm>
        </p:spPr>
        <p:txBody>
          <a:bodyPr lIns="0" tIns="0" rIns="0" bIns="0">
            <a:noAutofit/>
          </a:bodyPr>
          <a:lstStyle>
            <a:lvl1pPr marL="0" indent="0">
              <a:lnSpc>
                <a:spcPct val="100000"/>
              </a:lnSpc>
              <a:spcBef>
                <a:spcPts val="300"/>
              </a:spcBef>
              <a:buNone/>
              <a:defRPr sz="2000">
                <a:solidFill>
                  <a:schemeClr val="tx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body text– Lorem Ipsum </a:t>
            </a:r>
            <a:r>
              <a:rPr lang="en-US" err="1"/>
              <a:t>accumsan</a:t>
            </a:r>
            <a:endParaRPr lang="en-AU"/>
          </a:p>
        </p:txBody>
      </p:sp>
      <p:sp>
        <p:nvSpPr>
          <p:cNvPr id="5" name="Text Placeholder 4">
            <a:extLst>
              <a:ext uri="{FF2B5EF4-FFF2-40B4-BE49-F238E27FC236}">
                <a16:creationId xmlns:a16="http://schemas.microsoft.com/office/drawing/2014/main" id="{90F8B540-1C61-4080-999B-13ABE7E451C1}"/>
              </a:ext>
            </a:extLst>
          </p:cNvPr>
          <p:cNvSpPr>
            <a:spLocks noGrp="1"/>
          </p:cNvSpPr>
          <p:nvPr>
            <p:ph type="body" sz="quarter" idx="16" hasCustomPrompt="1"/>
          </p:nvPr>
        </p:nvSpPr>
        <p:spPr>
          <a:xfrm>
            <a:off x="6180138" y="2743200"/>
            <a:ext cx="1430337" cy="2862263"/>
          </a:xfrm>
        </p:spPr>
        <p:txBody>
          <a:bodyPr lIns="0" tIns="0" rIns="0" bIns="0">
            <a:normAutofit/>
          </a:bodyPr>
          <a:lstStyle>
            <a:lvl1pPr marL="0" indent="0">
              <a:lnSpc>
                <a:spcPct val="100000"/>
              </a:lnSpc>
              <a:spcBef>
                <a:spcPts val="300"/>
              </a:spcBef>
              <a:buNone/>
              <a:defRPr sz="2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Web</a:t>
            </a:r>
          </a:p>
          <a:p>
            <a:pPr lvl="0"/>
            <a:r>
              <a:rPr lang="en-US"/>
              <a:t>Email</a:t>
            </a:r>
          </a:p>
          <a:p>
            <a:pPr lvl="0"/>
            <a:r>
              <a:rPr lang="en-US"/>
              <a:t>Twitter</a:t>
            </a:r>
          </a:p>
          <a:p>
            <a:pPr lvl="0"/>
            <a:r>
              <a:rPr lang="en-US"/>
              <a:t>Facebook</a:t>
            </a:r>
            <a:endParaRPr lang="en-AU"/>
          </a:p>
        </p:txBody>
      </p:sp>
      <p:sp>
        <p:nvSpPr>
          <p:cNvPr id="18" name="Slide Number Placeholder 5">
            <a:extLst>
              <a:ext uri="{FF2B5EF4-FFF2-40B4-BE49-F238E27FC236}">
                <a16:creationId xmlns:a16="http://schemas.microsoft.com/office/drawing/2014/main" id="{B93A3989-8AC2-4C8E-82BD-6106E5F550A5}"/>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1" name="Content Placeholder 5">
            <a:extLst>
              <a:ext uri="{FF2B5EF4-FFF2-40B4-BE49-F238E27FC236}">
                <a16:creationId xmlns:a16="http://schemas.microsoft.com/office/drawing/2014/main" id="{FC4B0A81-4445-4B02-AE88-A2FFE13CE9D1}"/>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0FD3A3D1-3E61-4BD0-8653-0A1A75F58770}"/>
              </a:ext>
            </a:extLst>
          </p:cNvPr>
          <p:cNvPicPr>
            <a:picLocks noChangeAspect="1"/>
          </p:cNvPicPr>
          <p:nvPr userDrawn="1"/>
        </p:nvPicPr>
        <p:blipFill>
          <a:blip r:embed="rId2"/>
          <a:stretch>
            <a:fillRect/>
          </a:stretch>
        </p:blipFill>
        <p:spPr>
          <a:xfrm>
            <a:off x="9480429" y="5915221"/>
            <a:ext cx="2131554" cy="431939"/>
          </a:xfrm>
          <a:prstGeom prst="rect">
            <a:avLst/>
          </a:prstGeom>
        </p:spPr>
      </p:pic>
      <p:cxnSp>
        <p:nvCxnSpPr>
          <p:cNvPr id="13" name="Straight Connector 12">
            <a:extLst>
              <a:ext uri="{FF2B5EF4-FFF2-40B4-BE49-F238E27FC236}">
                <a16:creationId xmlns:a16="http://schemas.microsoft.com/office/drawing/2014/main" id="{A09D3566-B77E-4672-B551-0AD67F0B12A5}"/>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350B35CA-C823-47D5-BF02-DDF56D1A775A}"/>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363903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8664" y="507663"/>
            <a:ext cx="11003065" cy="5760402"/>
          </a:xfrm>
        </p:spPr>
        <p:txBody>
          <a:bodyPr lIns="0" tIns="0" rIns="0" bIns="0" anchor="ctr" anchorCtr="0">
            <a:noAutofit/>
          </a:bodyPr>
          <a:lstStyle>
            <a:lvl1pPr marL="0" indent="0" algn="ctr">
              <a:spcBef>
                <a:spcPts val="0"/>
              </a:spcBef>
              <a:buNone/>
              <a:defRPr sz="60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Edit text.</a:t>
            </a:r>
            <a:endParaRPr lang="en-AU"/>
          </a:p>
        </p:txBody>
      </p:sp>
    </p:spTree>
    <p:extLst>
      <p:ext uri="{BB962C8B-B14F-4D97-AF65-F5344CB8AC3E}">
        <p14:creationId xmlns:p14="http://schemas.microsoft.com/office/powerpoint/2010/main" val="1496828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EBEBE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Sub-head</a:t>
            </a:r>
            <a:endParaRPr lang="en-AU" dirty="0"/>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defRPr sz="2400">
                <a:solidFill>
                  <a:schemeClr val="tx1"/>
                </a:solidFill>
              </a:defRPr>
            </a:lvl1pPr>
            <a:lvl2pPr marL="534988" indent="-268288">
              <a:defRPr sz="2000">
                <a:solidFill>
                  <a:schemeClr val="tx1"/>
                </a:solidFill>
              </a:defRPr>
            </a:lvl2pPr>
            <a:lvl3pPr marL="801688" indent="-266700">
              <a:defRPr sz="1800">
                <a:solidFill>
                  <a:schemeClr val="tx1"/>
                </a:solidFill>
              </a:defRPr>
            </a:lvl3pPr>
            <a:lvl4pPr marL="1077913" indent="-276225">
              <a:defRPr sz="1600">
                <a:solidFill>
                  <a:schemeClr val="tx1"/>
                </a:solidFill>
              </a:defRPr>
            </a:lvl4pPr>
            <a:lvl5pPr>
              <a:defRPr sz="1600">
                <a:solidFill>
                  <a:schemeClr val="bg1"/>
                </a:solidFill>
              </a:defRPr>
            </a:lvl5pPr>
          </a:lstStyle>
          <a:p>
            <a:pPr lvl="0"/>
            <a:r>
              <a:rPr lang="en-US" dirty="0"/>
              <a:t>Edit bullet point 1 – Lorem Ipsum </a:t>
            </a:r>
            <a:r>
              <a:rPr lang="en-US" dirty="0" err="1"/>
              <a:t>accumsan</a:t>
            </a:r>
            <a:endParaRPr lang="en-US" dirty="0"/>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dirty="0"/>
              <a:t>Edit Main Message</a:t>
            </a:r>
            <a:endParaRPr lang="en-AU" dirty="0"/>
          </a:p>
        </p:txBody>
      </p:sp>
      <p:sp>
        <p:nvSpPr>
          <p:cNvPr id="17" name="Slide Number Placeholder 5">
            <a:extLst>
              <a:ext uri="{FF2B5EF4-FFF2-40B4-BE49-F238E27FC236}">
                <a16:creationId xmlns:a16="http://schemas.microsoft.com/office/drawing/2014/main" id="{0DB27F5F-B57F-4616-97B3-FAD7274C8BE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dirty="0"/>
          </a:p>
        </p:txBody>
      </p:sp>
      <p:sp>
        <p:nvSpPr>
          <p:cNvPr id="18" name="Content Placeholder 3">
            <a:extLst>
              <a:ext uri="{FF2B5EF4-FFF2-40B4-BE49-F238E27FC236}">
                <a16:creationId xmlns:a16="http://schemas.microsoft.com/office/drawing/2014/main" id="{673D9037-F0BE-46FF-A35C-DAE0362DEAB6}"/>
              </a:ext>
            </a:extLst>
          </p:cNvPr>
          <p:cNvSpPr>
            <a:spLocks noGrp="1"/>
          </p:cNvSpPr>
          <p:nvPr>
            <p:ph sz="quarter" idx="13"/>
          </p:nvPr>
        </p:nvSpPr>
        <p:spPr>
          <a:xfrm>
            <a:off x="1238869" y="5866242"/>
            <a:ext cx="7725547" cy="276999"/>
          </a:xfrm>
        </p:spPr>
        <p:txBody>
          <a:bodyPr lIns="0" tIns="0" rIns="0" bIns="0">
            <a:spAutoFit/>
          </a:bodyPr>
          <a:lstStyle>
            <a:lvl1pPr marL="0" indent="0">
              <a:buNone/>
              <a:defRPr sz="200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p:txBody>
      </p:sp>
      <p:sp>
        <p:nvSpPr>
          <p:cNvPr id="20" name="Content Placeholder 5">
            <a:extLst>
              <a:ext uri="{FF2B5EF4-FFF2-40B4-BE49-F238E27FC236}">
                <a16:creationId xmlns:a16="http://schemas.microsoft.com/office/drawing/2014/main" id="{543D72FB-A2C0-43A0-8F19-CD96C9B25948}"/>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Edit Master text styles</a:t>
            </a:r>
          </a:p>
        </p:txBody>
      </p:sp>
      <p:cxnSp>
        <p:nvCxnSpPr>
          <p:cNvPr id="21" name="Straight Connector 20">
            <a:extLst>
              <a:ext uri="{FF2B5EF4-FFF2-40B4-BE49-F238E27FC236}">
                <a16:creationId xmlns:a16="http://schemas.microsoft.com/office/drawing/2014/main" id="{8D6F6DA4-E909-41C6-A041-706B2522C704}"/>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E64865-381C-490F-92FE-2832408B21CA}"/>
              </a:ext>
            </a:extLst>
          </p:cNvPr>
          <p:cNvPicPr>
            <a:picLocks noChangeAspect="1"/>
          </p:cNvPicPr>
          <p:nvPr userDrawn="1"/>
        </p:nvPicPr>
        <p:blipFill>
          <a:blip r:embed="rId2"/>
          <a:stretch>
            <a:fillRect/>
          </a:stretch>
        </p:blipFill>
        <p:spPr>
          <a:xfrm>
            <a:off x="9480429" y="5915221"/>
            <a:ext cx="2131554" cy="431939"/>
          </a:xfrm>
          <a:prstGeom prst="rect">
            <a:avLst/>
          </a:prstGeom>
        </p:spPr>
      </p:pic>
    </p:spTree>
    <p:extLst>
      <p:ext uri="{BB962C8B-B14F-4D97-AF65-F5344CB8AC3E}">
        <p14:creationId xmlns:p14="http://schemas.microsoft.com/office/powerpoint/2010/main" val="119040563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 Grey reverse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Sub-head</a:t>
            </a:r>
            <a:endParaRPr lang="en-AU" dirty="0"/>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2"/>
              </a:buClr>
              <a:defRPr sz="2400">
                <a:solidFill>
                  <a:schemeClr val="bg1"/>
                </a:solidFill>
              </a:defRPr>
            </a:lvl1pPr>
            <a:lvl2pPr marL="534988" marR="0" indent="-268288" algn="l" defTabSz="914400" rtl="0" eaLnBrk="1" fontAlgn="auto" latinLnBrk="0" hangingPunct="1">
              <a:lnSpc>
                <a:spcPct val="90000"/>
              </a:lnSpc>
              <a:spcBef>
                <a:spcPts val="500"/>
              </a:spcBef>
              <a:spcAft>
                <a:spcPts val="0"/>
              </a:spcAft>
              <a:buClr>
                <a:schemeClr val="tx2"/>
              </a:buClr>
              <a:buSzTx/>
              <a:buFont typeface="Arial" panose="020B0604020202020204" pitchFamily="34" charset="0"/>
              <a:buChar char="•"/>
              <a:tabLst/>
              <a:defRPr sz="2000">
                <a:solidFill>
                  <a:schemeClr val="bg1"/>
                </a:solidFill>
              </a:defRPr>
            </a:lvl2pPr>
            <a:lvl3pPr marL="801688" marR="0" indent="-266700" algn="l" defTabSz="914400" rtl="0" eaLnBrk="1" fontAlgn="auto" latinLnBrk="0" hangingPunct="1">
              <a:lnSpc>
                <a:spcPct val="90000"/>
              </a:lnSpc>
              <a:spcBef>
                <a:spcPts val="500"/>
              </a:spcBef>
              <a:spcAft>
                <a:spcPts val="0"/>
              </a:spcAft>
              <a:buClr>
                <a:schemeClr val="tx2"/>
              </a:buClr>
              <a:buSzPct val="80000"/>
              <a:buFont typeface="Courier New" panose="02070309020205020404" pitchFamily="49" charset="0"/>
              <a:buChar char="o"/>
              <a:tabLst/>
              <a:defRPr sz="1800">
                <a:solidFill>
                  <a:schemeClr val="bg1"/>
                </a:solidFill>
              </a:defRPr>
            </a:lvl3pPr>
            <a:lvl4pPr marL="1077913" indent="-276225">
              <a:buClr>
                <a:schemeClr val="tx2"/>
              </a:buClr>
              <a:defRPr sz="1600">
                <a:solidFill>
                  <a:schemeClr val="bg1"/>
                </a:solidFill>
              </a:defRPr>
            </a:lvl4pPr>
            <a:lvl5pPr>
              <a:defRPr sz="1600">
                <a:solidFill>
                  <a:schemeClr val="bg1"/>
                </a:solidFill>
              </a:defRPr>
            </a:lvl5pPr>
          </a:lstStyle>
          <a:p>
            <a:pPr lvl="0"/>
            <a:r>
              <a:rPr lang="en-US" dirty="0"/>
              <a:t>Edit bullet point 1 – Lorem Ipsum </a:t>
            </a:r>
            <a:r>
              <a:rPr lang="en-US" dirty="0" err="1"/>
              <a:t>accumsan</a:t>
            </a:r>
            <a:endParaRPr lang="en-US" dirty="0"/>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dirty="0"/>
              <a:t>Edit Main Message</a:t>
            </a:r>
            <a:endParaRPr lang="en-AU" dirty="0"/>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dirty="0"/>
          </a:p>
        </p:txBody>
      </p:sp>
      <p:sp>
        <p:nvSpPr>
          <p:cNvPr id="13" name="Content Placeholder 3">
            <a:extLst>
              <a:ext uri="{FF2B5EF4-FFF2-40B4-BE49-F238E27FC236}">
                <a16:creationId xmlns:a16="http://schemas.microsoft.com/office/drawing/2014/main" id="{90BAB745-B25C-479F-8946-2D8FA972307E}"/>
              </a:ext>
            </a:extLst>
          </p:cNvPr>
          <p:cNvSpPr>
            <a:spLocks noGrp="1"/>
          </p:cNvSpPr>
          <p:nvPr>
            <p:ph sz="quarter" idx="13"/>
          </p:nvPr>
        </p:nvSpPr>
        <p:spPr>
          <a:xfrm>
            <a:off x="1238869" y="5866242"/>
            <a:ext cx="7725547" cy="367587"/>
          </a:xfrm>
        </p:spPr>
        <p:txBody>
          <a:bodyPr lIns="0" tIns="0" rIns="0" bIns="0">
            <a:normAutofit/>
          </a:bodyPr>
          <a:lstStyle>
            <a:lvl1pPr marL="0" indent="0">
              <a:buNone/>
              <a:defRPr sz="2000">
                <a:solidFill>
                  <a:schemeClr val="bg1"/>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84076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23C46B0-B5A4-4CF0-8CF6-AEFC88BC846A}"/>
              </a:ext>
            </a:extLst>
          </p:cNvPr>
          <p:cNvSpPr txBox="1"/>
          <p:nvPr userDrawn="1"/>
        </p:nvSpPr>
        <p:spPr>
          <a:xfrm>
            <a:off x="5111147" y="6471980"/>
            <a:ext cx="1969706" cy="184666"/>
          </a:xfrm>
          <a:prstGeom prst="rect">
            <a:avLst/>
          </a:prstGeom>
          <a:noFill/>
        </p:spPr>
        <p:txBody>
          <a:bodyPr wrap="square" lIns="0" tIns="0" rIns="0" bIns="0" rtlCol="0" anchor="ctr">
            <a:spAutoFit/>
          </a:bodyPr>
          <a:lstStyle/>
          <a:p>
            <a:pPr algn="ctr"/>
            <a:r>
              <a:rPr lang="en-US" sz="1200">
                <a:gradFill>
                  <a:gsLst>
                    <a:gs pos="2917">
                      <a:schemeClr val="tx1">
                        <a:alpha val="25000"/>
                      </a:schemeClr>
                    </a:gs>
                    <a:gs pos="30000">
                      <a:schemeClr val="tx1">
                        <a:alpha val="25000"/>
                      </a:schemeClr>
                    </a:gs>
                  </a:gsLst>
                  <a:lin ang="5400000" scaled="0"/>
                </a:gradFill>
                <a:latin typeface="+mj-lt"/>
              </a:rPr>
              <a:t>MICROSOFT CONFIDENTIAL</a:t>
            </a:r>
          </a:p>
        </p:txBody>
      </p:sp>
    </p:spTree>
    <p:extLst>
      <p:ext uri="{BB962C8B-B14F-4D97-AF65-F5344CB8AC3E}">
        <p14:creationId xmlns:p14="http://schemas.microsoft.com/office/powerpoint/2010/main" val="40044963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6DED-CC4B-488D-81CD-23434C540062}"/>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NL"/>
          </a:p>
        </p:txBody>
      </p:sp>
      <p:sp>
        <p:nvSpPr>
          <p:cNvPr id="3" name="Subtitle 2">
            <a:extLst>
              <a:ext uri="{FF2B5EF4-FFF2-40B4-BE49-F238E27FC236}">
                <a16:creationId xmlns:a16="http://schemas.microsoft.com/office/drawing/2014/main" id="{81D93590-DDA5-40B0-A11B-B18F1A916D3C}"/>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A560181C-171B-406E-A2A9-FF50A0C790DF}"/>
              </a:ext>
            </a:extLst>
          </p:cNvPr>
          <p:cNvSpPr>
            <a:spLocks noGrp="1"/>
          </p:cNvSpPr>
          <p:nvPr>
            <p:ph type="dt" sz="half" idx="10"/>
          </p:nvPr>
        </p:nvSpPr>
        <p:spPr/>
        <p:txBody>
          <a:bodyPr/>
          <a:lstStyle/>
          <a:p>
            <a:fld id="{667BDD8C-BAAF-4E18-BC19-4158B1528DF8}" type="datetimeFigureOut">
              <a:rPr lang="en-NL" smtClean="0"/>
              <a:t>4/13/22</a:t>
            </a:fld>
            <a:endParaRPr lang="en-NL"/>
          </a:p>
        </p:txBody>
      </p:sp>
      <p:sp>
        <p:nvSpPr>
          <p:cNvPr id="5" name="Footer Placeholder 4">
            <a:extLst>
              <a:ext uri="{FF2B5EF4-FFF2-40B4-BE49-F238E27FC236}">
                <a16:creationId xmlns:a16="http://schemas.microsoft.com/office/drawing/2014/main" id="{DA28E880-627B-480E-9FDE-DF219F79B29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6FC7F70-39B0-480B-8CD9-FD0CFC8B8454}"/>
              </a:ext>
            </a:extLst>
          </p:cNvPr>
          <p:cNvSpPr>
            <a:spLocks noGrp="1"/>
          </p:cNvSpPr>
          <p:nvPr>
            <p:ph type="sldNum" sz="quarter" idx="12"/>
          </p:nvPr>
        </p:nvSpPr>
        <p:spPr/>
        <p:txBody>
          <a:bodyPr/>
          <a:lstStyle/>
          <a:p>
            <a:fld id="{2283D929-8F47-4549-B8B9-23DC8D4F2C57}" type="slidenum">
              <a:rPr lang="en-NL" smtClean="0"/>
              <a:t>‹#›</a:t>
            </a:fld>
            <a:endParaRPr lang="en-NL"/>
          </a:p>
        </p:txBody>
      </p:sp>
    </p:spTree>
    <p:extLst>
      <p:ext uri="{BB962C8B-B14F-4D97-AF65-F5344CB8AC3E}">
        <p14:creationId xmlns:p14="http://schemas.microsoft.com/office/powerpoint/2010/main" val="185267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976744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Orange reversed">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1"/>
              </a:buClr>
              <a:defRPr sz="2400">
                <a:solidFill>
                  <a:schemeClr val="bg1"/>
                </a:solidFill>
              </a:defRPr>
            </a:lvl1pPr>
            <a:lvl2pPr>
              <a:buClr>
                <a:schemeClr val="tx1"/>
              </a:buClr>
              <a:defRPr sz="2000">
                <a:solidFill>
                  <a:schemeClr val="bg1"/>
                </a:solidFill>
              </a:defRPr>
            </a:lvl2pPr>
            <a:lvl3pPr>
              <a:buClr>
                <a:schemeClr val="tx1"/>
              </a:buClr>
              <a:defRPr sz="1800">
                <a:solidFill>
                  <a:schemeClr val="bg1"/>
                </a:solidFill>
              </a:defRPr>
            </a:lvl3pPr>
            <a:lvl4pPr>
              <a:buClr>
                <a:schemeClr val="tx1"/>
              </a:buClr>
              <a:defRPr sz="1600">
                <a:solidFill>
                  <a:schemeClr val="bg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1"/>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D1E73317-A5B0-48C6-B0E8-4305D1637016}"/>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83EA1A07-8133-4377-8DF3-E96799A907B9}"/>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6FCBF165-CAF1-4832-834A-066861C49663}"/>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C1DAD192-3FD8-466A-98E3-3EAE280D1538}"/>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38914D8B-AB36-4A41-9A28-7025D206A7EA}"/>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421896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39571820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1749066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6CE95-7702-4611-896A-27BFB4AA46A9}"/>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E3A11C67-D4F1-4736-96F8-4C4881AEABBE}"/>
              </a:ext>
            </a:extLst>
          </p:cNvPr>
          <p:cNvSpPr>
            <a:spLocks noGrp="1"/>
          </p:cNvSpPr>
          <p:nvPr>
            <p:ph type="body" sz="quarter" idx="10"/>
          </p:nvPr>
        </p:nvSpPr>
        <p:spPr>
          <a:xfrm>
            <a:off x="777240" y="3287911"/>
            <a:ext cx="1645920" cy="1661993"/>
          </a:xfrm>
        </p:spPr>
        <p:txBody>
          <a:bodyPr/>
          <a:lstStyle>
            <a:lvl1pPr marL="0" indent="0" algn="l">
              <a:spcBef>
                <a:spcPts val="0"/>
              </a:spcBef>
              <a:spcAft>
                <a:spcPts val="1800"/>
              </a:spcAft>
              <a:buNone/>
              <a:defRPr sz="1600">
                <a:solidFill>
                  <a:schemeClr val="accent2"/>
                </a:solidFill>
                <a:latin typeface="+mj-lt"/>
              </a:defRPr>
            </a:lvl1pPr>
            <a:lvl2pPr marL="0" indent="0" algn="l">
              <a:spcBef>
                <a:spcPts val="0"/>
              </a:spcBef>
              <a:spcAft>
                <a:spcPts val="600"/>
              </a:spcAft>
              <a:buNone/>
              <a:defRPr sz="1400"/>
            </a:lvl2pPr>
            <a:lvl3pPr marL="0" indent="0" algn="l">
              <a:spcBef>
                <a:spcPts val="0"/>
              </a:spcBef>
              <a:spcAft>
                <a:spcPts val="600"/>
              </a:spcAft>
              <a:buNone/>
              <a:defRPr sz="1100"/>
            </a:lvl3pPr>
            <a:lvl4pPr marL="0" indent="0" algn="l">
              <a:spcBef>
                <a:spcPts val="0"/>
              </a:spcBef>
              <a:spcAft>
                <a:spcPts val="600"/>
              </a:spcAft>
              <a:buNone/>
              <a:defRPr sz="1050"/>
            </a:lvl4pPr>
            <a:lvl5pPr marL="0" indent="0" algn="l">
              <a:spcBef>
                <a:spcPts val="0"/>
              </a:spcBef>
              <a:spcAft>
                <a:spcPts val="600"/>
              </a:spcAft>
              <a:buNone/>
              <a:defRPr sz="105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5E4FD12-5CB7-402C-A355-2E670C9D4474}"/>
              </a:ext>
            </a:extLst>
          </p:cNvPr>
          <p:cNvSpPr>
            <a:spLocks noGrp="1"/>
          </p:cNvSpPr>
          <p:nvPr>
            <p:ph type="body" sz="quarter" idx="11"/>
          </p:nvPr>
        </p:nvSpPr>
        <p:spPr>
          <a:xfrm>
            <a:off x="3025140" y="3287911"/>
            <a:ext cx="1645920" cy="1661993"/>
          </a:xfrm>
        </p:spPr>
        <p:txBody>
          <a:bodyPr/>
          <a:lstStyle>
            <a:lvl1pPr marL="0" indent="0" algn="l">
              <a:spcBef>
                <a:spcPts val="0"/>
              </a:spcBef>
              <a:spcAft>
                <a:spcPts val="1800"/>
              </a:spcAft>
              <a:buNone/>
              <a:defRPr sz="1600">
                <a:solidFill>
                  <a:schemeClr val="accent2"/>
                </a:solidFill>
                <a:latin typeface="+mj-lt"/>
              </a:defRPr>
            </a:lvl1pPr>
            <a:lvl2pPr marL="0" indent="0" algn="l">
              <a:spcBef>
                <a:spcPts val="0"/>
              </a:spcBef>
              <a:spcAft>
                <a:spcPts val="600"/>
              </a:spcAft>
              <a:buNone/>
              <a:defRPr sz="1400"/>
            </a:lvl2pPr>
            <a:lvl3pPr marL="0" indent="0" algn="l">
              <a:spcBef>
                <a:spcPts val="0"/>
              </a:spcBef>
              <a:spcAft>
                <a:spcPts val="600"/>
              </a:spcAft>
              <a:buNone/>
              <a:defRPr sz="1100"/>
            </a:lvl3pPr>
            <a:lvl4pPr marL="0" indent="0" algn="l">
              <a:spcBef>
                <a:spcPts val="0"/>
              </a:spcBef>
              <a:spcAft>
                <a:spcPts val="600"/>
              </a:spcAft>
              <a:buNone/>
              <a:defRPr sz="1050"/>
            </a:lvl4pPr>
            <a:lvl5pPr marL="0" indent="0" algn="l">
              <a:spcBef>
                <a:spcPts val="0"/>
              </a:spcBef>
              <a:spcAft>
                <a:spcPts val="600"/>
              </a:spcAft>
              <a:buNone/>
              <a:defRPr sz="105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EAB9EFD7-9A99-4989-A933-579DB6A90F1E}"/>
              </a:ext>
            </a:extLst>
          </p:cNvPr>
          <p:cNvSpPr>
            <a:spLocks noGrp="1"/>
          </p:cNvSpPr>
          <p:nvPr>
            <p:ph type="body" sz="quarter" idx="12"/>
          </p:nvPr>
        </p:nvSpPr>
        <p:spPr>
          <a:xfrm>
            <a:off x="5273040" y="3287911"/>
            <a:ext cx="1645920" cy="1661993"/>
          </a:xfrm>
        </p:spPr>
        <p:txBody>
          <a:bodyPr/>
          <a:lstStyle>
            <a:lvl1pPr marL="0" indent="0" algn="l">
              <a:spcBef>
                <a:spcPts val="0"/>
              </a:spcBef>
              <a:spcAft>
                <a:spcPts val="1800"/>
              </a:spcAft>
              <a:buNone/>
              <a:defRPr sz="1600">
                <a:solidFill>
                  <a:schemeClr val="accent2"/>
                </a:solidFill>
                <a:latin typeface="+mj-lt"/>
              </a:defRPr>
            </a:lvl1pPr>
            <a:lvl2pPr marL="0" indent="0" algn="l">
              <a:spcBef>
                <a:spcPts val="0"/>
              </a:spcBef>
              <a:spcAft>
                <a:spcPts val="600"/>
              </a:spcAft>
              <a:buNone/>
              <a:defRPr sz="1400"/>
            </a:lvl2pPr>
            <a:lvl3pPr marL="0" indent="0" algn="l">
              <a:spcBef>
                <a:spcPts val="0"/>
              </a:spcBef>
              <a:spcAft>
                <a:spcPts val="600"/>
              </a:spcAft>
              <a:buNone/>
              <a:defRPr sz="1100"/>
            </a:lvl3pPr>
            <a:lvl4pPr marL="0" indent="0" algn="l">
              <a:spcBef>
                <a:spcPts val="0"/>
              </a:spcBef>
              <a:spcAft>
                <a:spcPts val="600"/>
              </a:spcAft>
              <a:buNone/>
              <a:defRPr sz="1050"/>
            </a:lvl4pPr>
            <a:lvl5pPr marL="0" indent="0" algn="l">
              <a:spcBef>
                <a:spcPts val="0"/>
              </a:spcBef>
              <a:spcAft>
                <a:spcPts val="600"/>
              </a:spcAft>
              <a:buNone/>
              <a:defRPr sz="105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22F03626-05EB-442B-B3AE-641A0D990AC0}"/>
              </a:ext>
            </a:extLst>
          </p:cNvPr>
          <p:cNvSpPr>
            <a:spLocks noGrp="1"/>
          </p:cNvSpPr>
          <p:nvPr>
            <p:ph type="body" sz="quarter" idx="14"/>
          </p:nvPr>
        </p:nvSpPr>
        <p:spPr>
          <a:xfrm>
            <a:off x="7520940" y="3287911"/>
            <a:ext cx="1645920" cy="1661993"/>
          </a:xfrm>
        </p:spPr>
        <p:txBody>
          <a:bodyPr/>
          <a:lstStyle>
            <a:lvl1pPr marL="0" indent="0" algn="l">
              <a:spcBef>
                <a:spcPts val="0"/>
              </a:spcBef>
              <a:spcAft>
                <a:spcPts val="1800"/>
              </a:spcAft>
              <a:buNone/>
              <a:defRPr sz="1600">
                <a:solidFill>
                  <a:schemeClr val="accent2"/>
                </a:solidFill>
                <a:latin typeface="+mj-lt"/>
              </a:defRPr>
            </a:lvl1pPr>
            <a:lvl2pPr marL="0" indent="0" algn="l">
              <a:spcBef>
                <a:spcPts val="0"/>
              </a:spcBef>
              <a:spcAft>
                <a:spcPts val="600"/>
              </a:spcAft>
              <a:buNone/>
              <a:defRPr sz="1400"/>
            </a:lvl2pPr>
            <a:lvl3pPr marL="0" indent="0" algn="l">
              <a:spcBef>
                <a:spcPts val="0"/>
              </a:spcBef>
              <a:spcAft>
                <a:spcPts val="600"/>
              </a:spcAft>
              <a:buNone/>
              <a:defRPr sz="1100"/>
            </a:lvl3pPr>
            <a:lvl4pPr marL="0" indent="0" algn="l">
              <a:spcBef>
                <a:spcPts val="0"/>
              </a:spcBef>
              <a:spcAft>
                <a:spcPts val="600"/>
              </a:spcAft>
              <a:buNone/>
              <a:defRPr sz="1050"/>
            </a:lvl4pPr>
            <a:lvl5pPr marL="0" indent="0" algn="l">
              <a:spcBef>
                <a:spcPts val="0"/>
              </a:spcBef>
              <a:spcAft>
                <a:spcPts val="600"/>
              </a:spcAft>
              <a:buNone/>
              <a:defRPr sz="105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DD365DFC-A991-4A38-9F9E-A27B0EA0FCC1}"/>
              </a:ext>
            </a:extLst>
          </p:cNvPr>
          <p:cNvSpPr>
            <a:spLocks noGrp="1"/>
          </p:cNvSpPr>
          <p:nvPr>
            <p:ph type="body" sz="quarter" idx="15"/>
          </p:nvPr>
        </p:nvSpPr>
        <p:spPr>
          <a:xfrm>
            <a:off x="9768840" y="3287911"/>
            <a:ext cx="1645920" cy="1661993"/>
          </a:xfrm>
        </p:spPr>
        <p:txBody>
          <a:bodyPr/>
          <a:lstStyle>
            <a:lvl1pPr marL="0" indent="0" algn="l">
              <a:spcBef>
                <a:spcPts val="0"/>
              </a:spcBef>
              <a:spcAft>
                <a:spcPts val="1800"/>
              </a:spcAft>
              <a:buNone/>
              <a:defRPr sz="1600">
                <a:solidFill>
                  <a:schemeClr val="accent2"/>
                </a:solidFill>
                <a:latin typeface="+mj-lt"/>
              </a:defRPr>
            </a:lvl1pPr>
            <a:lvl2pPr marL="0" indent="0" algn="l">
              <a:spcBef>
                <a:spcPts val="0"/>
              </a:spcBef>
              <a:spcAft>
                <a:spcPts val="600"/>
              </a:spcAft>
              <a:buNone/>
              <a:defRPr sz="1400"/>
            </a:lvl2pPr>
            <a:lvl3pPr marL="0" indent="0" algn="l">
              <a:spcBef>
                <a:spcPts val="0"/>
              </a:spcBef>
              <a:spcAft>
                <a:spcPts val="600"/>
              </a:spcAft>
              <a:buNone/>
              <a:defRPr sz="1100"/>
            </a:lvl3pPr>
            <a:lvl4pPr marL="0" indent="0" algn="l">
              <a:spcBef>
                <a:spcPts val="0"/>
              </a:spcBef>
              <a:spcAft>
                <a:spcPts val="600"/>
              </a:spcAft>
              <a:buNone/>
              <a:defRPr sz="1050"/>
            </a:lvl4pPr>
            <a:lvl5pPr marL="0" indent="0" algn="l">
              <a:spcBef>
                <a:spcPts val="0"/>
              </a:spcBef>
              <a:spcAft>
                <a:spcPts val="600"/>
              </a:spcAft>
              <a:buNone/>
              <a:defRPr sz="105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67565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512">
          <p15:clr>
            <a:srgbClr val="5ACBF0"/>
          </p15:clr>
        </p15:guide>
        <p15:guide id="30" orient="horz" pos="288">
          <p15:clr>
            <a:srgbClr val="5ACBF0"/>
          </p15:clr>
        </p15:guide>
        <p15:guide id="31" pos="2424">
          <p15:clr>
            <a:srgbClr val="FBAE40"/>
          </p15:clr>
        </p15:guide>
        <p15:guide id="32" pos="1008">
          <p15:clr>
            <a:srgbClr val="FBAE40"/>
          </p15:clr>
        </p15:guide>
        <p15:guide id="33" pos="6672">
          <p15:clr>
            <a:srgbClr val="FBAE40"/>
          </p15:clr>
        </p15:guide>
        <p15:guide id="34" pos="5256">
          <p15:clr>
            <a:srgbClr val="FBAE40"/>
          </p15:clr>
        </p15:guide>
        <p15:guide id="35"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Grey reverse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34181" y="1360934"/>
            <a:ext cx="10972800"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10972800" cy="3152350"/>
          </a:xfrm>
        </p:spPr>
        <p:txBody>
          <a:bodyPr lIns="0" tIns="0" rIns="0" bIns="0">
            <a:noAutofit/>
          </a:bodyPr>
          <a:lstStyle>
            <a:lvl1pPr>
              <a:buClr>
                <a:schemeClr val="tx2"/>
              </a:buClr>
              <a:defRPr sz="2400">
                <a:solidFill>
                  <a:schemeClr val="bg1"/>
                </a:solidFill>
              </a:defRPr>
            </a:lvl1pPr>
            <a:lvl2pPr marL="534988" marR="0" indent="-268288" algn="l" defTabSz="914400" rtl="0" eaLnBrk="1" fontAlgn="auto" latinLnBrk="0" hangingPunct="1">
              <a:lnSpc>
                <a:spcPct val="90000"/>
              </a:lnSpc>
              <a:spcBef>
                <a:spcPts val="500"/>
              </a:spcBef>
              <a:spcAft>
                <a:spcPts val="0"/>
              </a:spcAft>
              <a:buClr>
                <a:schemeClr val="tx2"/>
              </a:buClr>
              <a:buSzTx/>
              <a:buFont typeface="Arial" panose="020B0604020202020204" pitchFamily="34" charset="0"/>
              <a:buChar char="•"/>
              <a:tabLst/>
              <a:defRPr sz="2000">
                <a:solidFill>
                  <a:schemeClr val="bg1"/>
                </a:solidFill>
              </a:defRPr>
            </a:lvl2pPr>
            <a:lvl3pPr marL="801688" marR="0" indent="-266700" algn="l" defTabSz="914400" rtl="0" eaLnBrk="1" fontAlgn="auto" latinLnBrk="0" hangingPunct="1">
              <a:lnSpc>
                <a:spcPct val="90000"/>
              </a:lnSpc>
              <a:spcBef>
                <a:spcPts val="500"/>
              </a:spcBef>
              <a:spcAft>
                <a:spcPts val="0"/>
              </a:spcAft>
              <a:buClr>
                <a:schemeClr val="tx2"/>
              </a:buClr>
              <a:buSzPct val="80000"/>
              <a:buFont typeface="Courier New" panose="02070309020205020404" pitchFamily="49" charset="0"/>
              <a:buChar char="o"/>
              <a:tabLst/>
              <a:defRPr sz="1800">
                <a:solidFill>
                  <a:schemeClr val="bg1"/>
                </a:solidFill>
              </a:defRPr>
            </a:lvl3pPr>
            <a:lvl4pPr marL="1077913" indent="-276225">
              <a:buClr>
                <a:schemeClr val="tx2"/>
              </a:buClr>
              <a:defRPr sz="1600">
                <a:solidFill>
                  <a:schemeClr val="bg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820AC732-8DEB-4C94-80DA-770B4097FCB5}"/>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291706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 grey">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0DB27F5F-B57F-4616-97B3-FAD7274C8BEB}"/>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543D72FB-A2C0-43A0-8F19-CD96C9B25948}"/>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cxnSp>
        <p:nvCxnSpPr>
          <p:cNvPr id="21" name="Straight Connector 20">
            <a:extLst>
              <a:ext uri="{FF2B5EF4-FFF2-40B4-BE49-F238E27FC236}">
                <a16:creationId xmlns:a16="http://schemas.microsoft.com/office/drawing/2014/main" id="{8D6F6DA4-E909-41C6-A041-706B2522C704}"/>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8E64865-381C-490F-92FE-2832408B21CA}"/>
              </a:ext>
            </a:extLst>
          </p:cNvPr>
          <p:cNvPicPr>
            <a:picLocks noChangeAspect="1"/>
          </p:cNvPicPr>
          <p:nvPr userDrawn="1"/>
        </p:nvPicPr>
        <p:blipFill>
          <a:blip r:embed="rId2"/>
          <a:stretch>
            <a:fillRect/>
          </a:stretch>
        </p:blipFill>
        <p:spPr>
          <a:xfrm>
            <a:off x="9480429" y="5915221"/>
            <a:ext cx="2131554" cy="431939"/>
          </a:xfrm>
          <a:prstGeom prst="rect">
            <a:avLst/>
          </a:prstGeom>
        </p:spPr>
      </p:pic>
      <p:sp>
        <p:nvSpPr>
          <p:cNvPr id="9" name="Footer Placeholder 4">
            <a:extLst>
              <a:ext uri="{FF2B5EF4-FFF2-40B4-BE49-F238E27FC236}">
                <a16:creationId xmlns:a16="http://schemas.microsoft.com/office/drawing/2014/main" id="{8D439D6E-2AFD-43FC-B384-E60224A4ADAE}"/>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142188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1"/>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D1E73317-A5B0-48C6-B0E8-4305D1637016}"/>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20" name="Content Placeholder 5">
            <a:extLst>
              <a:ext uri="{FF2B5EF4-FFF2-40B4-BE49-F238E27FC236}">
                <a16:creationId xmlns:a16="http://schemas.microsoft.com/office/drawing/2014/main" id="{83EA1A07-8133-4377-8DF3-E96799A907B9}"/>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6FCBF165-CAF1-4832-834A-066861C49663}"/>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C1DAD192-3FD8-466A-98E3-3EAE280D1538}"/>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4582A8BA-7CF8-4D27-934C-B73896E8EBBD}"/>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68965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only - Dark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10972800" cy="743538"/>
          </a:xfrm>
        </p:spPr>
        <p:txBody>
          <a:bodyPr/>
          <a:lstStyle>
            <a:lvl1pPr>
              <a:defRPr>
                <a:solidFill>
                  <a:schemeClr val="tx2"/>
                </a:solidFill>
              </a:defRPr>
            </a:lvl1pPr>
          </a:lstStyle>
          <a:p>
            <a:r>
              <a:rPr lang="en-US"/>
              <a:t>Edit Main Message</a:t>
            </a:r>
            <a:endParaRPr lang="en-AU"/>
          </a:p>
        </p:txBody>
      </p:sp>
      <p:sp>
        <p:nvSpPr>
          <p:cNvPr id="12" name="Slide Number Placeholder 5">
            <a:extLst>
              <a:ext uri="{FF2B5EF4-FFF2-40B4-BE49-F238E27FC236}">
                <a16:creationId xmlns:a16="http://schemas.microsoft.com/office/drawing/2014/main" id="{BA58EBF0-4CF8-41E4-B6C4-01C8E99B61AF}"/>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bg1"/>
                </a:solidFill>
              </a:defRPr>
            </a:lvl1pPr>
          </a:lstStyle>
          <a:p>
            <a:fld id="{69FE682B-DECD-4DE3-86CF-4A6BD8877A7D}" type="slidenum">
              <a:rPr lang="en-AU" smtClean="0"/>
              <a:pPr/>
              <a:t>‹#›</a:t>
            </a:fld>
            <a:endParaRPr lang="en-AU"/>
          </a:p>
        </p:txBody>
      </p:sp>
      <p:sp>
        <p:nvSpPr>
          <p:cNvPr id="14" name="Content Placeholder 5">
            <a:extLst>
              <a:ext uri="{FF2B5EF4-FFF2-40B4-BE49-F238E27FC236}">
                <a16:creationId xmlns:a16="http://schemas.microsoft.com/office/drawing/2014/main" id="{7E465F5B-601B-41DF-B1AD-17FB0B57D6B6}"/>
              </a:ext>
            </a:extLst>
          </p:cNvPr>
          <p:cNvSpPr>
            <a:spLocks noGrp="1"/>
          </p:cNvSpPr>
          <p:nvPr>
            <p:ph sz="quarter" idx="14"/>
          </p:nvPr>
        </p:nvSpPr>
        <p:spPr>
          <a:xfrm>
            <a:off x="1238869" y="6233829"/>
            <a:ext cx="4024312" cy="190500"/>
          </a:xfrm>
        </p:spPr>
        <p:txBody>
          <a:bodyPr lIns="0" tIns="0" rIns="0" bIns="0" anchor="b" anchorCtr="0">
            <a:noAutofit/>
          </a:bodyPr>
          <a:lstStyle>
            <a:lvl1pPr marL="0" indent="0">
              <a:buNone/>
              <a:defRPr sz="1600">
                <a:solidFill>
                  <a:schemeClr val="bg1"/>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C4586D62-22DB-4176-96EC-D3302C84E40F}"/>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0" name="Straight Connector 9">
            <a:extLst>
              <a:ext uri="{FF2B5EF4-FFF2-40B4-BE49-F238E27FC236}">
                <a16:creationId xmlns:a16="http://schemas.microsoft.com/office/drawing/2014/main" id="{35F6EB70-E639-4392-AE6D-B9BBA94856FE}"/>
              </a:ext>
            </a:extLst>
          </p:cNvPr>
          <p:cNvCxnSpPr>
            <a:cxnSpLocks/>
          </p:cNvCxnSpPr>
          <p:nvPr userDrawn="1"/>
        </p:nvCxnSpPr>
        <p:spPr>
          <a:xfrm>
            <a:off x="1076637" y="5910488"/>
            <a:ext cx="0" cy="4548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A7C1AA26-EC3D-4D33-B1CE-2CE954036E4B}"/>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bg1"/>
                </a:solidFill>
              </a:defRPr>
            </a:lvl1pPr>
          </a:lstStyle>
          <a:p>
            <a:r>
              <a:rPr lang="en-AU"/>
              <a:t>Presentation Title</a:t>
            </a:r>
          </a:p>
        </p:txBody>
      </p:sp>
    </p:spTree>
    <p:extLst>
      <p:ext uri="{BB962C8B-B14F-4D97-AF65-F5344CB8AC3E}">
        <p14:creationId xmlns:p14="http://schemas.microsoft.com/office/powerpoint/2010/main" val="372605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image">
    <p:bg>
      <p:bgPr>
        <a:solidFill>
          <a:srgbClr val="EBEBEB"/>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9A60852-B3EC-44EA-82E1-033197A24D5F}"/>
              </a:ext>
            </a:extLst>
          </p:cNvPr>
          <p:cNvSpPr>
            <a:spLocks noGrp="1"/>
          </p:cNvSpPr>
          <p:nvPr>
            <p:ph type="pic" sz="quarter" idx="15"/>
          </p:nvPr>
        </p:nvSpPr>
        <p:spPr>
          <a:xfrm>
            <a:off x="6091238" y="0"/>
            <a:ext cx="6100762" cy="6858000"/>
          </a:xfrm>
        </p:spPr>
        <p:txBody>
          <a:bodyPr/>
          <a:lstStyle/>
          <a:p>
            <a:r>
              <a:rPr lang="en-US"/>
              <a:t>Click icon to add picture</a:t>
            </a:r>
            <a:endParaRPr lang="en-AU"/>
          </a:p>
        </p:txBody>
      </p:sp>
      <p:sp>
        <p:nvSpPr>
          <p:cNvPr id="7" name="Text Placeholder 6"/>
          <p:cNvSpPr>
            <a:spLocks noGrp="1"/>
          </p:cNvSpPr>
          <p:nvPr>
            <p:ph type="body" sz="quarter" idx="11" hasCustomPrompt="1"/>
          </p:nvPr>
        </p:nvSpPr>
        <p:spPr>
          <a:xfrm>
            <a:off x="634181" y="1360934"/>
            <a:ext cx="5147187" cy="332399"/>
          </a:xfrm>
        </p:spPr>
        <p:txBody>
          <a:bodyPr wrap="square" lIns="0" tIns="0" rIns="0" bIns="0" anchor="t" anchorCtr="0">
            <a:spAutoFit/>
          </a:bodyPr>
          <a:lstStyle>
            <a:lvl1pPr marL="0" indent="0">
              <a:spcBef>
                <a:spcPts val="0"/>
              </a:spcBef>
              <a:buNone/>
              <a:defRPr sz="2400" b="1" baseline="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Sub-head</a:t>
            </a:r>
            <a:endParaRPr lang="en-AU"/>
          </a:p>
        </p:txBody>
      </p:sp>
      <p:sp>
        <p:nvSpPr>
          <p:cNvPr id="9" name="Text Placeholder 8"/>
          <p:cNvSpPr>
            <a:spLocks noGrp="1"/>
          </p:cNvSpPr>
          <p:nvPr>
            <p:ph type="body" sz="quarter" idx="12" hasCustomPrompt="1"/>
          </p:nvPr>
        </p:nvSpPr>
        <p:spPr>
          <a:xfrm>
            <a:off x="634181" y="2453160"/>
            <a:ext cx="5147187" cy="3152350"/>
          </a:xfrm>
        </p:spPr>
        <p:txBody>
          <a:bodyPr lIns="0" tIns="0" rIns="0" bIns="0">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bg1"/>
                </a:solidFill>
              </a:defRPr>
            </a:lvl5pPr>
          </a:lstStyle>
          <a:p>
            <a:pPr lvl="0"/>
            <a:r>
              <a:rPr lang="en-US"/>
              <a:t>Edit bullet point 1 – Lorem Ipsum </a:t>
            </a:r>
            <a:r>
              <a:rPr lang="en-US" err="1"/>
              <a:t>accumsan</a:t>
            </a:r>
            <a:endParaRPr lang="en-US"/>
          </a:p>
        </p:txBody>
      </p:sp>
      <p:sp>
        <p:nvSpPr>
          <p:cNvPr id="2" name="Title 1">
            <a:extLst>
              <a:ext uri="{FF2B5EF4-FFF2-40B4-BE49-F238E27FC236}">
                <a16:creationId xmlns:a16="http://schemas.microsoft.com/office/drawing/2014/main" id="{3477CAD2-0325-477E-9DA2-55E37304B365}"/>
              </a:ext>
            </a:extLst>
          </p:cNvPr>
          <p:cNvSpPr>
            <a:spLocks noGrp="1"/>
          </p:cNvSpPr>
          <p:nvPr>
            <p:ph type="title" hasCustomPrompt="1"/>
          </p:nvPr>
        </p:nvSpPr>
        <p:spPr>
          <a:xfrm>
            <a:off x="634181" y="566654"/>
            <a:ext cx="5147187" cy="743538"/>
          </a:xfrm>
        </p:spPr>
        <p:txBody>
          <a:bodyPr/>
          <a:lstStyle>
            <a:lvl1pPr>
              <a:defRPr>
                <a:solidFill>
                  <a:schemeClr val="tx2"/>
                </a:solidFill>
              </a:defRPr>
            </a:lvl1pPr>
          </a:lstStyle>
          <a:p>
            <a:r>
              <a:rPr lang="en-US"/>
              <a:t>Edit Main Message</a:t>
            </a:r>
            <a:endParaRPr lang="en-AU"/>
          </a:p>
        </p:txBody>
      </p:sp>
      <p:sp>
        <p:nvSpPr>
          <p:cNvPr id="17" name="Slide Number Placeholder 5">
            <a:extLst>
              <a:ext uri="{FF2B5EF4-FFF2-40B4-BE49-F238E27FC236}">
                <a16:creationId xmlns:a16="http://schemas.microsoft.com/office/drawing/2014/main" id="{945B1CAB-686F-4EA5-8145-E7C0474998D1}"/>
              </a:ext>
            </a:extLst>
          </p:cNvPr>
          <p:cNvSpPr>
            <a:spLocks noGrp="1"/>
          </p:cNvSpPr>
          <p:nvPr>
            <p:ph type="sldNum" sz="quarter" idx="4"/>
          </p:nvPr>
        </p:nvSpPr>
        <p:spPr>
          <a:xfrm>
            <a:off x="634181" y="5910488"/>
            <a:ext cx="492999" cy="499094"/>
          </a:xfrm>
          <a:prstGeom prst="rect">
            <a:avLst/>
          </a:prstGeom>
        </p:spPr>
        <p:txBody>
          <a:bodyPr vert="horz" lIns="0" tIns="0" rIns="0" bIns="0" rtlCol="0" anchor="ctr" anchorCtr="0"/>
          <a:lstStyle>
            <a:lvl1pPr algn="l">
              <a:defRPr sz="2400">
                <a:solidFill>
                  <a:schemeClr val="tx2"/>
                </a:solidFill>
              </a:defRPr>
            </a:lvl1pPr>
          </a:lstStyle>
          <a:p>
            <a:fld id="{69FE682B-DECD-4DE3-86CF-4A6BD8877A7D}" type="slidenum">
              <a:rPr lang="en-AU" smtClean="0"/>
              <a:pPr/>
              <a:t>‹#›</a:t>
            </a:fld>
            <a:endParaRPr lang="en-AU"/>
          </a:p>
        </p:txBody>
      </p:sp>
      <p:pic>
        <p:nvPicPr>
          <p:cNvPr id="11" name="Picture 10">
            <a:extLst>
              <a:ext uri="{FF2B5EF4-FFF2-40B4-BE49-F238E27FC236}">
                <a16:creationId xmlns:a16="http://schemas.microsoft.com/office/drawing/2014/main" id="{D46059A7-C346-4BB3-A2CB-07E19359982E}"/>
              </a:ext>
            </a:extLst>
          </p:cNvPr>
          <p:cNvPicPr>
            <a:picLocks noChangeAspect="1"/>
          </p:cNvPicPr>
          <p:nvPr userDrawn="1"/>
        </p:nvPicPr>
        <p:blipFill>
          <a:blip r:embed="rId2"/>
          <a:stretch>
            <a:fillRect/>
          </a:stretch>
        </p:blipFill>
        <p:spPr>
          <a:xfrm>
            <a:off x="9480430" y="5915221"/>
            <a:ext cx="2131552" cy="431939"/>
          </a:xfrm>
          <a:prstGeom prst="rect">
            <a:avLst/>
          </a:prstGeom>
        </p:spPr>
      </p:pic>
      <p:cxnSp>
        <p:nvCxnSpPr>
          <p:cNvPr id="12" name="Straight Connector 11">
            <a:extLst>
              <a:ext uri="{FF2B5EF4-FFF2-40B4-BE49-F238E27FC236}">
                <a16:creationId xmlns:a16="http://schemas.microsoft.com/office/drawing/2014/main" id="{BA3A7ABA-FCEE-4739-ADC7-5B4F78CEB68A}"/>
              </a:ext>
            </a:extLst>
          </p:cNvPr>
          <p:cNvCxnSpPr>
            <a:cxnSpLocks/>
          </p:cNvCxnSpPr>
          <p:nvPr userDrawn="1"/>
        </p:nvCxnSpPr>
        <p:spPr>
          <a:xfrm>
            <a:off x="1076637" y="5910488"/>
            <a:ext cx="0" cy="454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9AA74BBA-9A98-426B-A004-EEF0BB8796EF}"/>
              </a:ext>
            </a:extLst>
          </p:cNvPr>
          <p:cNvSpPr>
            <a:spLocks noGrp="1"/>
          </p:cNvSpPr>
          <p:nvPr>
            <p:ph sz="quarter" idx="16"/>
          </p:nvPr>
        </p:nvSpPr>
        <p:spPr>
          <a:xfrm>
            <a:off x="1238869" y="6233829"/>
            <a:ext cx="4536000" cy="190500"/>
          </a:xfrm>
        </p:spPr>
        <p:txBody>
          <a:bodyPr lIns="0" tIns="0" rIns="0" bIns="0" anchor="b" anchorCtr="0">
            <a:noAutofit/>
          </a:bodyPr>
          <a:lstStyle>
            <a:lvl1pPr marL="0" indent="0">
              <a:buNone/>
              <a:defRPr sz="1600">
                <a:solidFill>
                  <a:schemeClr val="tx2"/>
                </a:solidFill>
              </a:defRPr>
            </a:lvl1pPr>
            <a:lvl2pPr marL="457200" indent="0">
              <a:buNone/>
              <a:defRPr sz="1100">
                <a:solidFill>
                  <a:schemeClr val="tx2"/>
                </a:solidFill>
              </a:defRPr>
            </a:lvl2pPr>
            <a:lvl3pPr marL="914400" indent="0">
              <a:buNone/>
              <a:defRPr sz="1100">
                <a:solidFill>
                  <a:schemeClr val="tx2"/>
                </a:solidFill>
              </a:defRPr>
            </a:lvl3pPr>
            <a:lvl4pPr marL="1371600" indent="0">
              <a:buNone/>
              <a:defRPr sz="1100">
                <a:solidFill>
                  <a:schemeClr val="tx2"/>
                </a:solidFill>
              </a:defRPr>
            </a:lvl4pPr>
            <a:lvl5pPr marL="1828800" indent="0">
              <a:buNone/>
              <a:defRPr sz="1100">
                <a:solidFill>
                  <a:schemeClr val="tx2"/>
                </a:solidFill>
              </a:defRPr>
            </a:lvl5pPr>
          </a:lstStyle>
          <a:p>
            <a:pPr lvl="0"/>
            <a:r>
              <a:rPr lang="en-US"/>
              <a:t>Click to edit Master text styles</a:t>
            </a:r>
          </a:p>
        </p:txBody>
      </p:sp>
      <p:sp>
        <p:nvSpPr>
          <p:cNvPr id="14" name="Footer Placeholder 4">
            <a:extLst>
              <a:ext uri="{FF2B5EF4-FFF2-40B4-BE49-F238E27FC236}">
                <a16:creationId xmlns:a16="http://schemas.microsoft.com/office/drawing/2014/main" id="{18A3522D-450D-4E3A-B99E-7C6274D945D9}"/>
              </a:ext>
            </a:extLst>
          </p:cNvPr>
          <p:cNvSpPr>
            <a:spLocks noGrp="1"/>
          </p:cNvSpPr>
          <p:nvPr>
            <p:ph type="ftr" sz="quarter" idx="3"/>
          </p:nvPr>
        </p:nvSpPr>
        <p:spPr>
          <a:xfrm>
            <a:off x="1243113" y="5853037"/>
            <a:ext cx="4538255"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204511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433" y="575188"/>
            <a:ext cx="10820098" cy="617019"/>
          </a:xfrm>
          <a:prstGeom prst="rect">
            <a:avLst/>
          </a:prstGeom>
        </p:spPr>
        <p:txBody>
          <a:bodyPr vert="horz" lIns="0" tIns="0" rIns="0" bIns="0" rtlCol="0" anchor="t" anchorCtr="0">
            <a:normAutofit/>
          </a:bodyPr>
          <a:lstStyle/>
          <a:p>
            <a:r>
              <a:rPr lang="en-US"/>
              <a:t>Edit Master Message style</a:t>
            </a:r>
          </a:p>
        </p:txBody>
      </p:sp>
      <p:sp>
        <p:nvSpPr>
          <p:cNvPr id="3" name="Text Placeholder 2"/>
          <p:cNvSpPr>
            <a:spLocks noGrp="1"/>
          </p:cNvSpPr>
          <p:nvPr>
            <p:ph type="body" idx="1"/>
          </p:nvPr>
        </p:nvSpPr>
        <p:spPr>
          <a:xfrm>
            <a:off x="619433" y="2595716"/>
            <a:ext cx="10820097" cy="299392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Slide Number Placeholder 5">
            <a:extLst>
              <a:ext uri="{FF2B5EF4-FFF2-40B4-BE49-F238E27FC236}">
                <a16:creationId xmlns:a16="http://schemas.microsoft.com/office/drawing/2014/main" id="{EB2F24C7-2E5D-4C28-9603-2D7D1D38FF7B}"/>
              </a:ext>
            </a:extLst>
          </p:cNvPr>
          <p:cNvSpPr>
            <a:spLocks noGrp="1"/>
          </p:cNvSpPr>
          <p:nvPr>
            <p:ph type="sldNum" sz="quarter" idx="4"/>
          </p:nvPr>
        </p:nvSpPr>
        <p:spPr>
          <a:xfrm>
            <a:off x="634181" y="5910488"/>
            <a:ext cx="619432" cy="499094"/>
          </a:xfrm>
          <a:prstGeom prst="rect">
            <a:avLst/>
          </a:prstGeom>
        </p:spPr>
        <p:txBody>
          <a:bodyPr vert="horz" lIns="0" tIns="0" rIns="0" bIns="0" rtlCol="0" anchor="b"/>
          <a:lstStyle>
            <a:lvl1pPr algn="l">
              <a:defRPr sz="2400">
                <a:solidFill>
                  <a:schemeClr val="tx2"/>
                </a:solidFill>
              </a:defRPr>
            </a:lvl1pPr>
          </a:lstStyle>
          <a:p>
            <a:fld id="{69FE682B-DECD-4DE3-86CF-4A6BD8877A7D}" type="slidenum">
              <a:rPr lang="en-AU" smtClean="0"/>
              <a:pPr/>
              <a:t>‹#›</a:t>
            </a:fld>
            <a:endParaRPr lang="en-AU"/>
          </a:p>
        </p:txBody>
      </p:sp>
      <p:sp>
        <p:nvSpPr>
          <p:cNvPr id="6" name="Footer Placeholder 4">
            <a:extLst>
              <a:ext uri="{FF2B5EF4-FFF2-40B4-BE49-F238E27FC236}">
                <a16:creationId xmlns:a16="http://schemas.microsoft.com/office/drawing/2014/main" id="{95C73373-6C64-4F79-B46D-178FBD205E5F}"/>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2039620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10" r:id="rId3"/>
    <p:sldLayoutId id="2147483721" r:id="rId4"/>
    <p:sldLayoutId id="2147483722" r:id="rId5"/>
    <p:sldLayoutId id="2147483729" r:id="rId6"/>
    <p:sldLayoutId id="2147483730" r:id="rId7"/>
    <p:sldLayoutId id="2147483731" r:id="rId8"/>
    <p:sldLayoutId id="2147483723" r:id="rId9"/>
    <p:sldLayoutId id="2147483724" r:id="rId10"/>
    <p:sldLayoutId id="2147483725" r:id="rId11"/>
    <p:sldLayoutId id="2147483716" r:id="rId12"/>
    <p:sldLayoutId id="2147483726" r:id="rId13"/>
    <p:sldLayoutId id="2147483727" r:id="rId14"/>
    <p:sldLayoutId id="2147483728" r:id="rId15"/>
    <p:sldLayoutId id="2147483733" r:id="rId16"/>
    <p:sldLayoutId id="2147483737" r:id="rId17"/>
    <p:sldLayoutId id="2147483738" r:id="rId18"/>
    <p:sldLayoutId id="2147483741" r:id="rId19"/>
  </p:sldLayoutIdLst>
  <p:hf hdr="0" dt="0"/>
  <p:txStyles>
    <p:titleStyle>
      <a:lvl1pPr algn="l" defTabSz="914400" rtl="0" eaLnBrk="1" latinLnBrk="0" hangingPunct="1">
        <a:lnSpc>
          <a:spcPts val="3400"/>
        </a:lnSpc>
        <a:spcBef>
          <a:spcPct val="0"/>
        </a:spcBef>
        <a:buNone/>
        <a:defRPr sz="4400" kern="1200">
          <a:solidFill>
            <a:srgbClr val="F2543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433" y="575188"/>
            <a:ext cx="10820098" cy="617019"/>
          </a:xfrm>
          <a:prstGeom prst="rect">
            <a:avLst/>
          </a:prstGeom>
        </p:spPr>
        <p:txBody>
          <a:bodyPr vert="horz" lIns="0" tIns="0" rIns="0" bIns="0" rtlCol="0" anchor="t" anchorCtr="0">
            <a:normAutofit/>
          </a:bodyPr>
          <a:lstStyle/>
          <a:p>
            <a:r>
              <a:rPr lang="en-US"/>
              <a:t>Edit Master Message style</a:t>
            </a:r>
          </a:p>
        </p:txBody>
      </p:sp>
      <p:sp>
        <p:nvSpPr>
          <p:cNvPr id="3" name="Text Placeholder 2"/>
          <p:cNvSpPr>
            <a:spLocks noGrp="1"/>
          </p:cNvSpPr>
          <p:nvPr>
            <p:ph type="body" idx="1"/>
          </p:nvPr>
        </p:nvSpPr>
        <p:spPr>
          <a:xfrm>
            <a:off x="619433" y="2595716"/>
            <a:ext cx="10820097" cy="29939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EB2F24C7-2E5D-4C28-9603-2D7D1D38FF7B}"/>
              </a:ext>
            </a:extLst>
          </p:cNvPr>
          <p:cNvSpPr>
            <a:spLocks noGrp="1"/>
          </p:cNvSpPr>
          <p:nvPr>
            <p:ph type="sldNum" sz="quarter" idx="4"/>
          </p:nvPr>
        </p:nvSpPr>
        <p:spPr>
          <a:xfrm>
            <a:off x="634181" y="5910488"/>
            <a:ext cx="619432" cy="499094"/>
          </a:xfrm>
          <a:prstGeom prst="rect">
            <a:avLst/>
          </a:prstGeom>
        </p:spPr>
        <p:txBody>
          <a:bodyPr vert="horz" lIns="0" tIns="0" rIns="0" bIns="0" rtlCol="0" anchor="b"/>
          <a:lstStyle>
            <a:lvl1pPr algn="l">
              <a:defRPr sz="2400">
                <a:solidFill>
                  <a:schemeClr val="tx2"/>
                </a:solidFill>
              </a:defRPr>
            </a:lvl1pPr>
          </a:lstStyle>
          <a:p>
            <a:fld id="{69FE682B-DECD-4DE3-86CF-4A6BD8877A7D}" type="slidenum">
              <a:rPr lang="en-AU" smtClean="0"/>
              <a:pPr/>
              <a:t>‹#›</a:t>
            </a:fld>
            <a:endParaRPr lang="en-AU"/>
          </a:p>
        </p:txBody>
      </p:sp>
      <p:sp>
        <p:nvSpPr>
          <p:cNvPr id="6" name="Footer Placeholder 4">
            <a:extLst>
              <a:ext uri="{FF2B5EF4-FFF2-40B4-BE49-F238E27FC236}">
                <a16:creationId xmlns:a16="http://schemas.microsoft.com/office/drawing/2014/main" id="{95C73373-6C64-4F79-B46D-178FBD205E5F}"/>
              </a:ext>
            </a:extLst>
          </p:cNvPr>
          <p:cNvSpPr>
            <a:spLocks noGrp="1"/>
          </p:cNvSpPr>
          <p:nvPr>
            <p:ph type="ftr" sz="quarter" idx="3"/>
          </p:nvPr>
        </p:nvSpPr>
        <p:spPr>
          <a:xfrm>
            <a:off x="1243113" y="5853037"/>
            <a:ext cx="8033621" cy="292901"/>
          </a:xfrm>
          <a:prstGeom prst="rect">
            <a:avLst/>
          </a:prstGeom>
        </p:spPr>
        <p:txBody>
          <a:bodyPr vert="horz" lIns="0" tIns="0" rIns="0" bIns="0" rtlCol="0" anchor="t" anchorCtr="0"/>
          <a:lstStyle>
            <a:lvl1pPr algn="l">
              <a:defRPr sz="2000">
                <a:solidFill>
                  <a:schemeClr val="tx2"/>
                </a:solidFill>
              </a:defRPr>
            </a:lvl1pPr>
          </a:lstStyle>
          <a:p>
            <a:r>
              <a:rPr lang="en-AU"/>
              <a:t>Presentation Title</a:t>
            </a:r>
          </a:p>
        </p:txBody>
      </p:sp>
    </p:spTree>
    <p:extLst>
      <p:ext uri="{BB962C8B-B14F-4D97-AF65-F5344CB8AC3E}">
        <p14:creationId xmlns:p14="http://schemas.microsoft.com/office/powerpoint/2010/main" val="16911795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Lst>
  <p:hf hdr="0" dt="0"/>
  <p:txStyles>
    <p:titleStyle>
      <a:lvl1pPr algn="l" defTabSz="914400" rtl="0" eaLnBrk="1" latinLnBrk="0" hangingPunct="1">
        <a:lnSpc>
          <a:spcPts val="3400"/>
        </a:lnSpc>
        <a:spcBef>
          <a:spcPct val="0"/>
        </a:spcBef>
        <a:buNone/>
        <a:defRPr sz="4400" kern="1200">
          <a:solidFill>
            <a:srgbClr val="F2543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A74B9B9-FA74-4173-A48B-3478FA6E2A06}"/>
              </a:ext>
            </a:extLst>
          </p:cNvPr>
          <p:cNvSpPr txBox="1">
            <a:spLocks/>
          </p:cNvSpPr>
          <p:nvPr/>
        </p:nvSpPr>
        <p:spPr>
          <a:xfrm>
            <a:off x="542204" y="1645987"/>
            <a:ext cx="10999837" cy="70070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solidFill>
                  <a:schemeClr val="tx2"/>
                </a:solidFill>
                <a:latin typeface="+mj-lt"/>
              </a:rPr>
              <a:t>App Modernisation</a:t>
            </a:r>
          </a:p>
        </p:txBody>
      </p:sp>
      <p:sp>
        <p:nvSpPr>
          <p:cNvPr id="3" name="Text Placeholder 8">
            <a:extLst>
              <a:ext uri="{FF2B5EF4-FFF2-40B4-BE49-F238E27FC236}">
                <a16:creationId xmlns:a16="http://schemas.microsoft.com/office/drawing/2014/main" id="{55D32EEA-0A2E-4075-82DC-65D17D59E830}"/>
              </a:ext>
            </a:extLst>
          </p:cNvPr>
          <p:cNvSpPr txBox="1">
            <a:spLocks/>
          </p:cNvSpPr>
          <p:nvPr/>
        </p:nvSpPr>
        <p:spPr>
          <a:xfrm>
            <a:off x="542204" y="2346690"/>
            <a:ext cx="10999837" cy="50170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latin typeface="+mj-lt"/>
              </a:rPr>
              <a:t>Codify’s</a:t>
            </a:r>
            <a:r>
              <a:rPr lang="en-US" dirty="0">
                <a:latin typeface="+mj-lt"/>
              </a:rPr>
              <a:t> ‘No-BS’ Look at Moving Your .NET Apps on Azure</a:t>
            </a:r>
            <a:endParaRPr lang="en-AU" dirty="0"/>
          </a:p>
        </p:txBody>
      </p:sp>
      <p:sp>
        <p:nvSpPr>
          <p:cNvPr id="4" name="Text Placeholder 8">
            <a:extLst>
              <a:ext uri="{FF2B5EF4-FFF2-40B4-BE49-F238E27FC236}">
                <a16:creationId xmlns:a16="http://schemas.microsoft.com/office/drawing/2014/main" id="{C1411C00-E251-F64A-8EC1-F88A8DDDB5C9}"/>
              </a:ext>
            </a:extLst>
          </p:cNvPr>
          <p:cNvSpPr txBox="1">
            <a:spLocks/>
          </p:cNvSpPr>
          <p:nvPr/>
        </p:nvSpPr>
        <p:spPr>
          <a:xfrm>
            <a:off x="542204" y="2937573"/>
            <a:ext cx="10999837" cy="50170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Brisbane Azure User Group – 13 April 2022</a:t>
            </a:r>
            <a:endParaRPr lang="en-AU" dirty="0"/>
          </a:p>
        </p:txBody>
      </p:sp>
    </p:spTree>
    <p:extLst>
      <p:ext uri="{BB962C8B-B14F-4D97-AF65-F5344CB8AC3E}">
        <p14:creationId xmlns:p14="http://schemas.microsoft.com/office/powerpoint/2010/main" val="131945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Case Study – Fixing Cloud Anti-Patterns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10</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4184815173"/>
              </p:ext>
            </p:extLst>
          </p:nvPr>
        </p:nvGraphicFramePr>
        <p:xfrm>
          <a:off x="634180" y="1398083"/>
          <a:ext cx="10972800" cy="43942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Anti-pattern</a:t>
                      </a:r>
                    </a:p>
                  </a:txBody>
                  <a:tcPr/>
                </a:tc>
                <a:tc>
                  <a:txBody>
                    <a:bodyPr/>
                    <a:lstStyle/>
                    <a:p>
                      <a:r>
                        <a:rPr lang="en-AU" dirty="0"/>
                        <a:t>Resolution</a:t>
                      </a:r>
                    </a:p>
                  </a:txBody>
                  <a:tcPr/>
                </a:tc>
                <a:extLst>
                  <a:ext uri="{0D108BD9-81ED-4DB2-BD59-A6C34878D82A}">
                    <a16:rowId xmlns:a16="http://schemas.microsoft.com/office/drawing/2014/main" val="39854118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SQL </a:t>
                      </a:r>
                      <a:r>
                        <a:rPr lang="en-AU" b="1" dirty="0" err="1"/>
                        <a:t>Filestream</a:t>
                      </a:r>
                      <a:r>
                        <a:rPr lang="en-AU" b="1" dirty="0"/>
                        <a:t> and general file 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All binary data files (genomics data, images, PDF reports) stored in SQL </a:t>
                      </a:r>
                      <a:r>
                        <a:rPr lang="en-AU" dirty="0" err="1"/>
                        <a:t>filestream</a:t>
                      </a:r>
                      <a:r>
                        <a:rPr lang="en-AU"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Not supported by Azure SQL Database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SQL-based storage is priced at a premium</a:t>
                      </a:r>
                    </a:p>
                  </a:txBody>
                  <a:tcPr/>
                </a:tc>
                <a:tc>
                  <a:txBody>
                    <a:bodyPr/>
                    <a:lstStyle/>
                    <a:p>
                      <a:r>
                        <a:rPr lang="en-AU" b="1" dirty="0"/>
                        <a:t>Replaced with Azure Storage</a:t>
                      </a:r>
                      <a:endParaRPr lang="en-AU" b="0" dirty="0"/>
                    </a:p>
                    <a:p>
                      <a:r>
                        <a:rPr lang="en-AU" b="0" dirty="0"/>
                        <a:t>File handling code was removed from the application and replaced with native Azure storage.</a:t>
                      </a:r>
                    </a:p>
                    <a:p>
                      <a:pPr marL="285750" indent="-285750">
                        <a:buFont typeface="Arial" panose="020B0604020202020204" pitchFamily="34" charset="0"/>
                        <a:buChar char="•"/>
                      </a:pPr>
                      <a:r>
                        <a:rPr lang="en-AU" b="0" dirty="0"/>
                        <a:t>Scales independently of data tier</a:t>
                      </a:r>
                    </a:p>
                    <a:p>
                      <a:pPr marL="285750" indent="-285750">
                        <a:buFont typeface="Arial" panose="020B0604020202020204" pitchFamily="34" charset="0"/>
                        <a:buChar char="•"/>
                      </a:pPr>
                      <a:r>
                        <a:rPr lang="en-AU" b="0" dirty="0"/>
                        <a:t>Extremely low cost</a:t>
                      </a:r>
                    </a:p>
                  </a:txBody>
                  <a:tcPr/>
                </a:tc>
                <a:extLst>
                  <a:ext uri="{0D108BD9-81ED-4DB2-BD59-A6C34878D82A}">
                    <a16:rowId xmlns:a16="http://schemas.microsoft.com/office/drawing/2014/main" val="593857061"/>
                  </a:ext>
                </a:extLst>
              </a:tr>
              <a:tr h="370840">
                <a:tc>
                  <a:txBody>
                    <a:bodyPr/>
                    <a:lstStyle/>
                    <a:p>
                      <a:r>
                        <a:rPr lang="en-AU" b="1" dirty="0"/>
                        <a:t>Logging</a:t>
                      </a:r>
                    </a:p>
                    <a:p>
                      <a:r>
                        <a:rPr lang="en-AU" dirty="0" err="1"/>
                        <a:t>Serilog</a:t>
                      </a:r>
                      <a:r>
                        <a:rPr lang="en-AU" dirty="0"/>
                        <a:t> implementation with issues:</a:t>
                      </a:r>
                    </a:p>
                    <a:p>
                      <a:pPr marL="285750" indent="-285750">
                        <a:buFont typeface="Arial" panose="020B0604020202020204" pitchFamily="34" charset="0"/>
                        <a:buChar char="•"/>
                      </a:pPr>
                      <a:r>
                        <a:rPr lang="en-AU" dirty="0"/>
                        <a:t>Logs to disk which is ephemeral in Azure</a:t>
                      </a:r>
                    </a:p>
                    <a:p>
                      <a:pPr marL="285750" indent="-285750">
                        <a:buFont typeface="Arial" panose="020B0604020202020204" pitchFamily="34" charset="0"/>
                        <a:buChar char="•"/>
                      </a:pPr>
                      <a:r>
                        <a:rPr lang="en-AU" dirty="0"/>
                        <a:t>No analytics, alerting</a:t>
                      </a:r>
                    </a:p>
                  </a:txBody>
                  <a:tcPr/>
                </a:tc>
                <a:tc>
                  <a:txBody>
                    <a:bodyPr/>
                    <a:lstStyle/>
                    <a:p>
                      <a:r>
                        <a:rPr lang="en-AU" b="1" dirty="0"/>
                        <a:t>Replaced with App Insights</a:t>
                      </a:r>
                    </a:p>
                    <a:p>
                      <a:r>
                        <a:rPr lang="en-AU" dirty="0"/>
                        <a:t>Azure App Insights was used to replace the existing stack with a PaaS offering. Benefits included:</a:t>
                      </a:r>
                    </a:p>
                    <a:p>
                      <a:pPr marL="285750" indent="-285750">
                        <a:buFont typeface="Arial" panose="020B0604020202020204" pitchFamily="34" charset="0"/>
                        <a:buChar char="•"/>
                      </a:pPr>
                      <a:r>
                        <a:rPr lang="en-AU" dirty="0"/>
                        <a:t>Solving dependency on App Service storage</a:t>
                      </a:r>
                    </a:p>
                    <a:p>
                      <a:pPr marL="285750" indent="-285750">
                        <a:buFont typeface="Arial" panose="020B0604020202020204" pitchFamily="34" charset="0"/>
                        <a:buChar char="•"/>
                      </a:pPr>
                      <a:r>
                        <a:rPr lang="en-AU" dirty="0"/>
                        <a:t>Rich dashboard provides insights into application performance, errors, etc.</a:t>
                      </a:r>
                    </a:p>
                  </a:txBody>
                  <a:tcPr/>
                </a:tc>
                <a:extLst>
                  <a:ext uri="{0D108BD9-81ED-4DB2-BD59-A6C34878D82A}">
                    <a16:rowId xmlns:a16="http://schemas.microsoft.com/office/drawing/2014/main" val="941934583"/>
                  </a:ext>
                </a:extLst>
              </a:tr>
            </a:tbl>
          </a:graphicData>
        </a:graphic>
      </p:graphicFrame>
    </p:spTree>
    <p:extLst>
      <p:ext uri="{BB962C8B-B14F-4D97-AF65-F5344CB8AC3E}">
        <p14:creationId xmlns:p14="http://schemas.microsoft.com/office/powerpoint/2010/main" val="385417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Case Study – Fixing Cloud Anti-Patterns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11</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2027304122"/>
              </p:ext>
            </p:extLst>
          </p:nvPr>
        </p:nvGraphicFramePr>
        <p:xfrm>
          <a:off x="634180" y="1398083"/>
          <a:ext cx="10972800" cy="411988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Anti-pattern</a:t>
                      </a:r>
                    </a:p>
                  </a:txBody>
                  <a:tcPr/>
                </a:tc>
                <a:tc>
                  <a:txBody>
                    <a:bodyPr/>
                    <a:lstStyle/>
                    <a:p>
                      <a:r>
                        <a:rPr lang="en-AU" dirty="0"/>
                        <a:t>Resolution</a:t>
                      </a:r>
                    </a:p>
                  </a:txBody>
                  <a:tcPr/>
                </a:tc>
                <a:extLst>
                  <a:ext uri="{0D108BD9-81ED-4DB2-BD59-A6C34878D82A}">
                    <a16:rowId xmlns:a16="http://schemas.microsoft.com/office/drawing/2014/main" val="3985411814"/>
                  </a:ext>
                </a:extLst>
              </a:tr>
              <a:tr h="370840">
                <a:tc>
                  <a:txBody>
                    <a:bodyPr/>
                    <a:lstStyle/>
                    <a:p>
                      <a:r>
                        <a:rPr lang="en-AU" b="1" dirty="0"/>
                        <a:t>Label Printing</a:t>
                      </a:r>
                    </a:p>
                    <a:p>
                      <a:r>
                        <a:rPr lang="en-AU" dirty="0"/>
                        <a:t>Assumed direct connectivity between the app tier and label printers at various remote sites. </a:t>
                      </a:r>
                    </a:p>
                  </a:txBody>
                  <a:tcPr/>
                </a:tc>
                <a:tc>
                  <a:txBody>
                    <a:bodyPr/>
                    <a:lstStyle/>
                    <a:p>
                      <a:r>
                        <a:rPr lang="en-AU" b="1" dirty="0" err="1"/>
                        <a:t>VNet</a:t>
                      </a:r>
                      <a:r>
                        <a:rPr lang="en-AU" b="1" dirty="0"/>
                        <a:t> Integration</a:t>
                      </a:r>
                    </a:p>
                    <a:p>
                      <a:r>
                        <a:rPr lang="en-AU" dirty="0"/>
                        <a:t>Azure App Service </a:t>
                      </a:r>
                      <a:r>
                        <a:rPr lang="en-AU" dirty="0" err="1"/>
                        <a:t>VNet</a:t>
                      </a:r>
                      <a:r>
                        <a:rPr lang="en-AU" dirty="0"/>
                        <a:t> Integration was used to facilitate connectivity from Azure App Service public scale units to the customer’s RFC1918 address space. </a:t>
                      </a:r>
                    </a:p>
                  </a:txBody>
                  <a:tcPr/>
                </a:tc>
                <a:extLst>
                  <a:ext uri="{0D108BD9-81ED-4DB2-BD59-A6C34878D82A}">
                    <a16:rowId xmlns:a16="http://schemas.microsoft.com/office/drawing/2014/main" val="4089273642"/>
                  </a:ext>
                </a:extLst>
              </a:tr>
              <a:tr h="370840">
                <a:tc>
                  <a:txBody>
                    <a:bodyPr/>
                    <a:lstStyle/>
                    <a:p>
                      <a:r>
                        <a:rPr lang="en-AU" b="1" dirty="0"/>
                        <a:t>DevOps</a:t>
                      </a:r>
                    </a:p>
                    <a:p>
                      <a:r>
                        <a:rPr lang="en-AU" dirty="0"/>
                        <a:t>Existing DevOps infrastructure was a mixture of solutions. Build processes were poorly orchestrated and environment alignment was poor.</a:t>
                      </a:r>
                    </a:p>
                    <a:p>
                      <a:r>
                        <a:rPr lang="en-AU" dirty="0"/>
                        <a:t>Customer had no visibility over check-ins, releases, or any other part of the software development lifecycle. </a:t>
                      </a:r>
                    </a:p>
                  </a:txBody>
                  <a:tcPr/>
                </a:tc>
                <a:tc>
                  <a:txBody>
                    <a:bodyPr/>
                    <a:lstStyle/>
                    <a:p>
                      <a:r>
                        <a:rPr lang="en-AU" b="1" dirty="0"/>
                        <a:t>Replaced with Azure DevOps</a:t>
                      </a:r>
                    </a:p>
                    <a:p>
                      <a:r>
                        <a:rPr lang="en-AU" dirty="0"/>
                        <a:t>The build and release process was replaced with Azure DevOps. Redundant and complex build processes were replaced with a streamlined architecture acting as a single point of truth. </a:t>
                      </a:r>
                    </a:p>
                  </a:txBody>
                  <a:tcPr/>
                </a:tc>
                <a:extLst>
                  <a:ext uri="{0D108BD9-81ED-4DB2-BD59-A6C34878D82A}">
                    <a16:rowId xmlns:a16="http://schemas.microsoft.com/office/drawing/2014/main" val="1620426804"/>
                  </a:ext>
                </a:extLst>
              </a:tr>
            </a:tbl>
          </a:graphicData>
        </a:graphic>
      </p:graphicFrame>
    </p:spTree>
    <p:extLst>
      <p:ext uri="{BB962C8B-B14F-4D97-AF65-F5344CB8AC3E}">
        <p14:creationId xmlns:p14="http://schemas.microsoft.com/office/powerpoint/2010/main" val="411785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10972800" cy="4295318"/>
          </a:xfrm>
        </p:spPr>
        <p:txBody>
          <a:bodyPr/>
          <a:lstStyle/>
          <a:p>
            <a:r>
              <a:rPr lang="en-AU" dirty="0"/>
              <a:t>Many cloud services are public by default</a:t>
            </a:r>
          </a:p>
          <a:p>
            <a:r>
              <a:rPr lang="en-AU" dirty="0"/>
              <a:t>New Azure services let you connect these to your corporate network both inbound and outbound</a:t>
            </a:r>
          </a:p>
          <a:p>
            <a:pPr lvl="1"/>
            <a:r>
              <a:rPr lang="en-AU" dirty="0"/>
              <a:t>Azure </a:t>
            </a:r>
            <a:r>
              <a:rPr lang="en-AU" dirty="0" err="1"/>
              <a:t>VNet</a:t>
            </a:r>
            <a:r>
              <a:rPr lang="en-AU" dirty="0"/>
              <a:t> Integration allows public services like App Services to connect to on-premises resources</a:t>
            </a:r>
          </a:p>
          <a:p>
            <a:pPr lvl="1"/>
            <a:r>
              <a:rPr lang="en-AU" dirty="0"/>
              <a:t>Azure </a:t>
            </a:r>
            <a:r>
              <a:rPr lang="en-AU" dirty="0" err="1"/>
              <a:t>PrivateLink</a:t>
            </a:r>
            <a:r>
              <a:rPr lang="en-AU" dirty="0"/>
              <a:t> takes public services like App Service and Azure SQL Database and makes these available on your private address space</a:t>
            </a:r>
          </a:p>
          <a:p>
            <a:r>
              <a:rPr lang="en-AU" dirty="0"/>
              <a:t>You have the architectural flexibility to deploy services publicly or privately</a:t>
            </a:r>
          </a:p>
          <a:p>
            <a:pPr lvl="1"/>
            <a:endParaRPr lang="en-AU" dirty="0"/>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normAutofit/>
          </a:bodyPr>
          <a:lstStyle/>
          <a:p>
            <a:r>
              <a:rPr lang="en-US" dirty="0"/>
              <a:t>A new security paradigm</a:t>
            </a:r>
            <a:endParaRPr lang="en-AU" dirty="0"/>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12</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Tree>
    <p:extLst>
      <p:ext uri="{BB962C8B-B14F-4D97-AF65-F5344CB8AC3E}">
        <p14:creationId xmlns:p14="http://schemas.microsoft.com/office/powerpoint/2010/main" val="323098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10972800" cy="4295318"/>
          </a:xfrm>
        </p:spPr>
        <p:txBody>
          <a:bodyPr/>
          <a:lstStyle/>
          <a:p>
            <a:r>
              <a:rPr lang="en-AU" dirty="0"/>
              <a:t>Focus on identity being the perimeter of your network</a:t>
            </a:r>
          </a:p>
          <a:p>
            <a:r>
              <a:rPr lang="en-AU" dirty="0"/>
              <a:t>Everyone does this for e-mail &amp; banking today</a:t>
            </a:r>
          </a:p>
          <a:p>
            <a:pPr lvl="1"/>
            <a:r>
              <a:rPr lang="en-AU" dirty="0"/>
              <a:t>Why should your app be any different?</a:t>
            </a:r>
          </a:p>
          <a:p>
            <a:r>
              <a:rPr lang="en-AU" dirty="0"/>
              <a:t>Moving to Azure AD for auth supports this:</a:t>
            </a:r>
          </a:p>
          <a:p>
            <a:pPr lvl="1"/>
            <a:r>
              <a:rPr lang="en-AU" dirty="0"/>
              <a:t>Enforcement of corporate multi-factor authentication standards</a:t>
            </a:r>
          </a:p>
          <a:p>
            <a:pPr lvl="1"/>
            <a:r>
              <a:rPr lang="en-AU" dirty="0"/>
              <a:t>Integration with existing SIEM/SOAR workflows</a:t>
            </a:r>
          </a:p>
          <a:p>
            <a:pPr lvl="1"/>
            <a:r>
              <a:rPr lang="en-AU" dirty="0"/>
              <a:t>Integration with external partners/subcontractors is seamless</a:t>
            </a:r>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normAutofit/>
          </a:bodyPr>
          <a:lstStyle/>
          <a:p>
            <a:r>
              <a:rPr lang="en-US" dirty="0"/>
              <a:t>Zero Trust &amp; Identity as the perimeter</a:t>
            </a:r>
            <a:endParaRPr lang="en-AU" dirty="0"/>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13</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Tree>
    <p:extLst>
      <p:ext uri="{BB962C8B-B14F-4D97-AF65-F5344CB8AC3E}">
        <p14:creationId xmlns:p14="http://schemas.microsoft.com/office/powerpoint/2010/main" val="4138870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14</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1227004593"/>
              </p:ext>
            </p:extLst>
          </p:nvPr>
        </p:nvGraphicFramePr>
        <p:xfrm>
          <a:off x="634180" y="1398083"/>
          <a:ext cx="10972800" cy="43332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Team Foundation Server, Visual SourceSafe, TeamCity, Subversion, etc</a:t>
                      </a:r>
                    </a:p>
                    <a:p>
                      <a:r>
                        <a:rPr lang="en-AU" dirty="0"/>
                        <a:t>On-premises solutions come in all shapes and sizes however organisations rarely implement a single solution encompassing work item management, build, and release.</a:t>
                      </a:r>
                    </a:p>
                  </a:txBody>
                  <a:tcPr/>
                </a:tc>
                <a:tc>
                  <a:txBody>
                    <a:bodyPr/>
                    <a:lstStyle/>
                    <a:p>
                      <a:r>
                        <a:rPr lang="en-AU" sz="2000" b="1" dirty="0"/>
                        <a:t>Azure DevOps</a:t>
                      </a:r>
                    </a:p>
                    <a:p>
                      <a:r>
                        <a:rPr lang="en-AU" b="0" dirty="0"/>
                        <a:t>Microsoft’s integrated DevOps platform. </a:t>
                      </a:r>
                    </a:p>
                    <a:p>
                      <a:pPr marL="285750" indent="-285750">
                        <a:buFont typeface="Arial" panose="020B0604020202020204" pitchFamily="34" charset="0"/>
                        <a:buChar char="•"/>
                      </a:pPr>
                      <a:r>
                        <a:rPr lang="en-AU" dirty="0"/>
                        <a:t>Free cost of entry</a:t>
                      </a:r>
                    </a:p>
                    <a:p>
                      <a:pPr marL="285750" indent="-285750">
                        <a:buFont typeface="Arial" panose="020B0604020202020204" pitchFamily="34" charset="0"/>
                        <a:buChar char="•"/>
                      </a:pPr>
                      <a:r>
                        <a:rPr lang="en-AU" dirty="0"/>
                        <a:t>Available globally, authenticated with Azure AD</a:t>
                      </a:r>
                    </a:p>
                    <a:p>
                      <a:pPr marL="285750" indent="-285750">
                        <a:buFont typeface="Arial" panose="020B0604020202020204" pitchFamily="34" charset="0"/>
                        <a:buChar char="•"/>
                      </a:pPr>
                      <a:r>
                        <a:rPr lang="en-AU" dirty="0"/>
                        <a:t>Single integrated platform covering:</a:t>
                      </a:r>
                    </a:p>
                    <a:p>
                      <a:pPr marL="742950" lvl="1" indent="-285750">
                        <a:buFont typeface="Arial" panose="020B0604020202020204" pitchFamily="34" charset="0"/>
                        <a:buChar char="•"/>
                      </a:pPr>
                      <a:r>
                        <a:rPr lang="en-AU" dirty="0"/>
                        <a:t>Source Control (Git or legacy TFVC)</a:t>
                      </a:r>
                    </a:p>
                    <a:p>
                      <a:pPr marL="742950" lvl="1" indent="-285750">
                        <a:buFont typeface="Arial" panose="020B0604020202020204" pitchFamily="34" charset="0"/>
                        <a:buChar char="•"/>
                      </a:pPr>
                      <a:r>
                        <a:rPr lang="en-AU" dirty="0"/>
                        <a:t>Work item management</a:t>
                      </a:r>
                    </a:p>
                    <a:p>
                      <a:pPr marL="742950" lvl="1" indent="-285750">
                        <a:buFont typeface="Arial" panose="020B0604020202020204" pitchFamily="34" charset="0"/>
                        <a:buChar char="•"/>
                      </a:pPr>
                      <a:r>
                        <a:rPr lang="en-AU" dirty="0"/>
                        <a:t>Build</a:t>
                      </a:r>
                    </a:p>
                    <a:p>
                      <a:pPr marL="742950" lvl="1" indent="-285750">
                        <a:buFont typeface="Arial" panose="020B0604020202020204" pitchFamily="34" charset="0"/>
                        <a:buChar char="•"/>
                      </a:pPr>
                      <a:r>
                        <a:rPr lang="en-AU" dirty="0"/>
                        <a:t>Testing</a:t>
                      </a:r>
                    </a:p>
                    <a:p>
                      <a:pPr marL="742950" lvl="1" indent="-285750">
                        <a:buFont typeface="Arial" panose="020B0604020202020204" pitchFamily="34" charset="0"/>
                        <a:buChar char="•"/>
                      </a:pPr>
                      <a:r>
                        <a:rPr lang="en-AU" dirty="0"/>
                        <a:t>Deployment and Release management</a:t>
                      </a:r>
                    </a:p>
                    <a:p>
                      <a:pPr marL="285750" lvl="0" indent="-285750">
                        <a:buFont typeface="Arial" panose="020B0604020202020204" pitchFamily="34" charset="0"/>
                        <a:buChar char="•"/>
                      </a:pPr>
                      <a:r>
                        <a:rPr lang="en-AU" dirty="0"/>
                        <a:t>Seamless integration to Azure for deployment</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538201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15</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2207463323"/>
              </p:ext>
            </p:extLst>
          </p:nvPr>
        </p:nvGraphicFramePr>
        <p:xfrm>
          <a:off x="634180" y="1398083"/>
          <a:ext cx="10972800" cy="43332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Windows + SQL Server</a:t>
                      </a:r>
                    </a:p>
                    <a:p>
                      <a:pPr marL="285750" indent="-285750">
                        <a:buFont typeface="Arial" panose="020B0604020202020204" pitchFamily="34" charset="0"/>
                        <a:buChar char="•"/>
                      </a:pPr>
                      <a:r>
                        <a:rPr lang="en-AU" dirty="0"/>
                        <a:t>Very expensive licensing / high cost of entry.</a:t>
                      </a:r>
                    </a:p>
                    <a:p>
                      <a:pPr marL="285750" indent="-285750">
                        <a:buFont typeface="Arial" panose="020B0604020202020204" pitchFamily="34" charset="0"/>
                        <a:buChar char="•"/>
                      </a:pPr>
                      <a:r>
                        <a:rPr lang="en-AU" dirty="0"/>
                        <a:t>Bundled with complex features not required for typical web applications.</a:t>
                      </a:r>
                    </a:p>
                    <a:p>
                      <a:pPr marL="285750" indent="-285750">
                        <a:buFont typeface="Arial" panose="020B0604020202020204" pitchFamily="34" charset="0"/>
                        <a:buChar char="•"/>
                      </a:pPr>
                      <a:r>
                        <a:rPr lang="en-AU" dirty="0"/>
                        <a:t>High Availability and Scaling is expensive and complicated.</a:t>
                      </a:r>
                    </a:p>
                    <a:p>
                      <a:pPr marL="285750" indent="-285750">
                        <a:buFont typeface="Arial" panose="020B0604020202020204" pitchFamily="34" charset="0"/>
                        <a:buChar char="•"/>
                      </a:pPr>
                      <a:r>
                        <a:rPr lang="en-AU" dirty="0"/>
                        <a:t>Backup and Disaster recovery requires specialist skillset.</a:t>
                      </a:r>
                    </a:p>
                  </a:txBody>
                  <a:tcPr/>
                </a:tc>
                <a:tc>
                  <a:txBody>
                    <a:bodyPr/>
                    <a:lstStyle/>
                    <a:p>
                      <a:r>
                        <a:rPr lang="en-AU" sz="2000" b="1" dirty="0"/>
                        <a:t>Azure SQL Database</a:t>
                      </a:r>
                    </a:p>
                    <a:p>
                      <a:pPr marL="0" indent="0">
                        <a:buFont typeface="Arial" panose="020B0604020202020204" pitchFamily="34" charset="0"/>
                        <a:buNone/>
                      </a:pPr>
                      <a:r>
                        <a:rPr lang="en-AU" dirty="0"/>
                        <a:t>Microsoft’s platform as a service SQL Server offering. </a:t>
                      </a:r>
                    </a:p>
                    <a:p>
                      <a:pPr marL="285750" indent="-285750">
                        <a:buFont typeface="Arial" panose="020B0604020202020204" pitchFamily="34" charset="0"/>
                        <a:buChar char="•"/>
                      </a:pPr>
                      <a:r>
                        <a:rPr lang="en-AU" dirty="0"/>
                        <a:t>Low cost of entry</a:t>
                      </a:r>
                    </a:p>
                    <a:p>
                      <a:pPr marL="285750" indent="-285750">
                        <a:buFont typeface="Arial" panose="020B0604020202020204" pitchFamily="34" charset="0"/>
                        <a:buChar char="•"/>
                      </a:pPr>
                      <a:r>
                        <a:rPr lang="en-AU" dirty="0"/>
                        <a:t>High fidelity support of SQL Server functionality – most day to day operations are supported</a:t>
                      </a:r>
                    </a:p>
                    <a:p>
                      <a:pPr marL="285750" indent="-285750">
                        <a:buFont typeface="Arial" panose="020B0604020202020204" pitchFamily="34" charset="0"/>
                        <a:buChar char="•"/>
                      </a:pPr>
                      <a:r>
                        <a:rPr lang="en-AU" dirty="0"/>
                        <a:t>Wide array of service tiers at corresponding cost points</a:t>
                      </a:r>
                    </a:p>
                    <a:p>
                      <a:pPr marL="285750" indent="-285750">
                        <a:buFont typeface="Arial" panose="020B0604020202020204" pitchFamily="34" charset="0"/>
                        <a:buChar char="•"/>
                      </a:pPr>
                      <a:r>
                        <a:rPr lang="en-AU" dirty="0"/>
                        <a:t>Flexibility to jump between service tiers.</a:t>
                      </a:r>
                    </a:p>
                    <a:p>
                      <a:pPr marL="285750" indent="-285750">
                        <a:buFont typeface="Arial" panose="020B0604020202020204" pitchFamily="34" charset="0"/>
                        <a:buChar char="•"/>
                      </a:pPr>
                      <a:r>
                        <a:rPr lang="en-AU" dirty="0"/>
                        <a:t>Cost optimisation possible through elasticity</a:t>
                      </a:r>
                    </a:p>
                    <a:p>
                      <a:pPr marL="285750" indent="-285750">
                        <a:buFont typeface="Arial" panose="020B0604020202020204" pitchFamily="34" charset="0"/>
                        <a:buChar char="•"/>
                      </a:pPr>
                      <a:r>
                        <a:rPr lang="en-AU" dirty="0"/>
                        <a:t>Scaling, backups, disaster recovery are all built in single click operations.</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238328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16</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1534182390"/>
              </p:ext>
            </p:extLst>
          </p:nvPr>
        </p:nvGraphicFramePr>
        <p:xfrm>
          <a:off x="634180" y="1398083"/>
          <a:ext cx="10972800" cy="43332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Windows + Internet Information Services</a:t>
                      </a:r>
                    </a:p>
                    <a:p>
                      <a:r>
                        <a:rPr lang="en-AU" dirty="0"/>
                        <a:t>The default option for delivering Microsoft ecosystem web apps on premises is Windows Server running Internet Information Services.</a:t>
                      </a:r>
                    </a:p>
                    <a:p>
                      <a:pPr marL="285750" indent="-285750">
                        <a:buFont typeface="Arial" panose="020B0604020202020204" pitchFamily="34" charset="0"/>
                        <a:buChar char="•"/>
                      </a:pPr>
                      <a:r>
                        <a:rPr lang="en-AU" dirty="0"/>
                        <a:t>Required management and patching of servers</a:t>
                      </a:r>
                    </a:p>
                    <a:p>
                      <a:pPr marL="285750" indent="-285750">
                        <a:buFont typeface="Arial" panose="020B0604020202020204" pitchFamily="34" charset="0"/>
                        <a:buChar char="•"/>
                      </a:pPr>
                      <a:r>
                        <a:rPr lang="en-AU" dirty="0"/>
                        <a:t>Scale out require load balancers, etc</a:t>
                      </a:r>
                    </a:p>
                    <a:p>
                      <a:pPr marL="285750" indent="-285750">
                        <a:buFont typeface="Arial" panose="020B0604020202020204" pitchFamily="34" charset="0"/>
                        <a:buChar char="•"/>
                      </a:pPr>
                      <a:r>
                        <a:rPr lang="en-AU" dirty="0"/>
                        <a:t>Publishing to the Internet involves proxies, firewalls, etc</a:t>
                      </a:r>
                    </a:p>
                    <a:p>
                      <a:pPr marL="285750" indent="-285750">
                        <a:buFont typeface="Arial" panose="020B0604020202020204" pitchFamily="34" charset="0"/>
                        <a:buChar char="•"/>
                      </a:pPr>
                      <a:r>
                        <a:rPr lang="en-AU" dirty="0"/>
                        <a:t>Windows Server is a huge service area for publishing a web application.</a:t>
                      </a:r>
                    </a:p>
                    <a:p>
                      <a:pPr marL="285750" indent="-285750">
                        <a:buFont typeface="Arial" panose="020B0604020202020204" pitchFamily="34" charset="0"/>
                        <a:buChar char="•"/>
                      </a:pPr>
                      <a:r>
                        <a:rPr lang="en-AU" dirty="0"/>
                        <a:t>Not software-defined. Consistency is a challenge. </a:t>
                      </a:r>
                    </a:p>
                  </a:txBody>
                  <a:tcPr/>
                </a:tc>
                <a:tc>
                  <a:txBody>
                    <a:bodyPr/>
                    <a:lstStyle/>
                    <a:p>
                      <a:r>
                        <a:rPr lang="en-AU" sz="2000" b="1" dirty="0"/>
                        <a:t>Azure App Service</a:t>
                      </a:r>
                    </a:p>
                    <a:p>
                      <a:pPr marL="0" indent="0">
                        <a:buFont typeface="Arial" panose="020B0604020202020204" pitchFamily="34" charset="0"/>
                        <a:buNone/>
                      </a:pPr>
                      <a:r>
                        <a:rPr lang="en-AU" dirty="0"/>
                        <a:t>Microsoft’s platform as a service for delivering web applications in the cloud. </a:t>
                      </a:r>
                    </a:p>
                    <a:p>
                      <a:pPr marL="285750" indent="-285750">
                        <a:buFont typeface="Arial" panose="020B0604020202020204" pitchFamily="34" charset="0"/>
                        <a:buChar char="•"/>
                      </a:pPr>
                      <a:r>
                        <a:rPr lang="en-AU" dirty="0"/>
                        <a:t>Free cost of entry</a:t>
                      </a:r>
                    </a:p>
                    <a:p>
                      <a:pPr marL="285750" indent="-285750">
                        <a:buFont typeface="Arial" panose="020B0604020202020204" pitchFamily="34" charset="0"/>
                        <a:buChar char="•"/>
                      </a:pPr>
                      <a:r>
                        <a:rPr lang="en-AU" dirty="0"/>
                        <a:t>Serves node, .NET, Python, PHP, Java or containerised apps out of the box. </a:t>
                      </a:r>
                    </a:p>
                    <a:p>
                      <a:pPr marL="285750" indent="-285750">
                        <a:buFont typeface="Arial" panose="020B0604020202020204" pitchFamily="34" charset="0"/>
                        <a:buChar char="•"/>
                      </a:pPr>
                      <a:r>
                        <a:rPr lang="en-AU" dirty="0"/>
                        <a:t>Software-defined configuration.</a:t>
                      </a:r>
                    </a:p>
                    <a:p>
                      <a:pPr marL="285750" indent="-285750">
                        <a:buFont typeface="Arial" panose="020B0604020202020204" pitchFamily="34" charset="0"/>
                        <a:buChar char="•"/>
                      </a:pPr>
                      <a:r>
                        <a:rPr lang="en-AU" dirty="0"/>
                        <a:t>Horizonal and vertical scaling. </a:t>
                      </a:r>
                    </a:p>
                    <a:p>
                      <a:pPr marL="285750" indent="-285750">
                        <a:buFont typeface="Arial" panose="020B0604020202020204" pitchFamily="34" charset="0"/>
                        <a:buChar char="•"/>
                      </a:pPr>
                      <a:r>
                        <a:rPr lang="en-AU" dirty="0"/>
                        <a:t>No infrastructure to manage. </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062484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17</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3901778206"/>
              </p:ext>
            </p:extLst>
          </p:nvPr>
        </p:nvGraphicFramePr>
        <p:xfrm>
          <a:off x="634180" y="1398083"/>
          <a:ext cx="10972800" cy="351028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Active Directory</a:t>
                      </a:r>
                    </a:p>
                    <a:p>
                      <a:pPr marL="285750" indent="-285750">
                        <a:buFont typeface="Arial" panose="020B0604020202020204" pitchFamily="34" charset="0"/>
                        <a:buChar char="•"/>
                      </a:pPr>
                      <a:r>
                        <a:rPr lang="en-AU" dirty="0"/>
                        <a:t>Authentication is performed by Windows or Basic + TLS in Internet Information Services</a:t>
                      </a:r>
                    </a:p>
                    <a:p>
                      <a:pPr marL="285750" indent="-285750">
                        <a:buFont typeface="Arial" panose="020B0604020202020204" pitchFamily="34" charset="0"/>
                        <a:buChar char="•"/>
                      </a:pPr>
                      <a:r>
                        <a:rPr lang="en-AU" dirty="0"/>
                        <a:t>Tightly bound to on-premises</a:t>
                      </a:r>
                    </a:p>
                    <a:p>
                      <a:pPr marL="285750" indent="-285750">
                        <a:buFont typeface="Arial" panose="020B0604020202020204" pitchFamily="34" charset="0"/>
                        <a:buChar char="•"/>
                      </a:pPr>
                      <a:r>
                        <a:rPr lang="en-AU" dirty="0"/>
                        <a:t>Does not support modern authentication best practice such as MFA</a:t>
                      </a:r>
                    </a:p>
                  </a:txBody>
                  <a:tcPr/>
                </a:tc>
                <a:tc>
                  <a:txBody>
                    <a:bodyPr/>
                    <a:lstStyle/>
                    <a:p>
                      <a:r>
                        <a:rPr lang="en-AU" sz="2000" b="1" dirty="0"/>
                        <a:t>Azure Active Directory</a:t>
                      </a:r>
                    </a:p>
                    <a:p>
                      <a:pPr marL="0" indent="0">
                        <a:buFont typeface="Arial" panose="020B0604020202020204" pitchFamily="34" charset="0"/>
                        <a:buNone/>
                      </a:pPr>
                      <a:r>
                        <a:rPr lang="en-AU" dirty="0"/>
                        <a:t>Azure’s compliment to on-premises Active Directory. </a:t>
                      </a:r>
                    </a:p>
                    <a:p>
                      <a:pPr marL="285750" indent="-285750">
                        <a:buFont typeface="Arial" panose="020B0604020202020204" pitchFamily="34" charset="0"/>
                        <a:buChar char="•"/>
                      </a:pPr>
                      <a:r>
                        <a:rPr lang="en-AU" dirty="0"/>
                        <a:t>Same authentication engine used by Office 365, etc.</a:t>
                      </a:r>
                    </a:p>
                    <a:p>
                      <a:pPr marL="285750" indent="-285750">
                        <a:buFont typeface="Arial" panose="020B0604020202020204" pitchFamily="34" charset="0"/>
                        <a:buChar char="•"/>
                      </a:pPr>
                      <a:r>
                        <a:rPr lang="en-AU" dirty="0"/>
                        <a:t>Trivial to enable B2B scenarios</a:t>
                      </a:r>
                    </a:p>
                    <a:p>
                      <a:pPr marL="285750" indent="-285750">
                        <a:buFont typeface="Arial" panose="020B0604020202020204" pitchFamily="34" charset="0"/>
                        <a:buChar char="•"/>
                      </a:pPr>
                      <a:r>
                        <a:rPr lang="en-AU" dirty="0"/>
                        <a:t>Full support for MFA, threat protection, etc</a:t>
                      </a:r>
                    </a:p>
                    <a:p>
                      <a:pPr marL="285750" indent="-285750">
                        <a:buFont typeface="Arial" panose="020B0604020202020204" pitchFamily="34" charset="0"/>
                        <a:buChar char="•"/>
                      </a:pPr>
                      <a:r>
                        <a:rPr lang="en-AU" dirty="0"/>
                        <a:t>Leverages by other Azure services and trivial to add to an App Service</a:t>
                      </a:r>
                    </a:p>
                    <a:p>
                      <a:pPr marL="285750" indent="-285750">
                        <a:buFont typeface="Arial" panose="020B0604020202020204" pitchFamily="34" charset="0"/>
                        <a:buChar char="•"/>
                      </a:pPr>
                      <a:r>
                        <a:rPr lang="en-AU" dirty="0"/>
                        <a:t>B2C variants available for high usage membership type scenarios</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47959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18</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970900609"/>
              </p:ext>
            </p:extLst>
          </p:nvPr>
        </p:nvGraphicFramePr>
        <p:xfrm>
          <a:off x="634180" y="1398083"/>
          <a:ext cx="10972800" cy="43332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C:\etc or \\yourfileserver\etc</a:t>
                      </a:r>
                    </a:p>
                    <a:p>
                      <a:pPr marL="285750" indent="-285750">
                        <a:buFont typeface="Arial" panose="020B0604020202020204" pitchFamily="34" charset="0"/>
                        <a:buChar char="•"/>
                      </a:pPr>
                      <a:r>
                        <a:rPr lang="en-AU" dirty="0"/>
                        <a:t>Reliance on fixed disk volumes that can fill up</a:t>
                      </a:r>
                    </a:p>
                    <a:p>
                      <a:pPr marL="285750" indent="-285750">
                        <a:buFont typeface="Arial" panose="020B0604020202020204" pitchFamily="34" charset="0"/>
                        <a:buChar char="•"/>
                      </a:pPr>
                      <a:r>
                        <a:rPr lang="en-AU" dirty="0"/>
                        <a:t>Does not scale effectively</a:t>
                      </a:r>
                    </a:p>
                    <a:p>
                      <a:pPr marL="285750" indent="-285750">
                        <a:buFont typeface="Arial" panose="020B0604020202020204" pitchFamily="34" charset="0"/>
                        <a:buChar char="•"/>
                      </a:pPr>
                      <a:r>
                        <a:rPr lang="en-AU" dirty="0"/>
                        <a:t>Uses normal filesystem semantics </a:t>
                      </a:r>
                    </a:p>
                  </a:txBody>
                  <a:tcPr/>
                </a:tc>
                <a:tc>
                  <a:txBody>
                    <a:bodyPr/>
                    <a:lstStyle/>
                    <a:p>
                      <a:r>
                        <a:rPr lang="en-AU" sz="2000" b="1" dirty="0"/>
                        <a:t>Azure Storage</a:t>
                      </a:r>
                    </a:p>
                    <a:p>
                      <a:pPr marL="0" indent="0">
                        <a:buFont typeface="Arial" panose="020B0604020202020204" pitchFamily="34" charset="0"/>
                        <a:buNone/>
                      </a:pPr>
                      <a:r>
                        <a:rPr lang="en-AU" dirty="0"/>
                        <a:t>Microsoft’s platform as a service storage offering. </a:t>
                      </a:r>
                    </a:p>
                    <a:p>
                      <a:pPr marL="285750" indent="-285750">
                        <a:buFont typeface="Arial" panose="020B0604020202020204" pitchFamily="34" charset="0"/>
                        <a:buChar char="•"/>
                      </a:pPr>
                      <a:r>
                        <a:rPr lang="en-AU" dirty="0"/>
                        <a:t>Unlimited storage capacity</a:t>
                      </a:r>
                    </a:p>
                    <a:p>
                      <a:pPr marL="285750" indent="-285750">
                        <a:buFont typeface="Arial" panose="020B0604020202020204" pitchFamily="34" charset="0"/>
                        <a:buChar char="•"/>
                      </a:pPr>
                      <a:r>
                        <a:rPr lang="en-AU" dirty="0"/>
                        <a:t>Scales (for practical purposes) infinitely</a:t>
                      </a:r>
                    </a:p>
                    <a:p>
                      <a:pPr marL="285750" indent="-285750">
                        <a:buFont typeface="Arial" panose="020B0604020202020204" pitchFamily="34" charset="0"/>
                        <a:buChar char="•"/>
                      </a:pPr>
                      <a:r>
                        <a:rPr lang="en-AU" dirty="0"/>
                        <a:t>Modern REST/JSON calling convention supported by SDKs</a:t>
                      </a:r>
                    </a:p>
                    <a:p>
                      <a:pPr marL="285750" indent="-285750">
                        <a:buFont typeface="Arial" panose="020B0604020202020204" pitchFamily="34" charset="0"/>
                        <a:buChar char="•"/>
                      </a:pPr>
                      <a:r>
                        <a:rPr lang="en-AU" dirty="0"/>
                        <a:t>Storage is independent of compute so works well in scaling architectures</a:t>
                      </a:r>
                    </a:p>
                    <a:p>
                      <a:pPr marL="285750" indent="-285750">
                        <a:buFont typeface="Arial" panose="020B0604020202020204" pitchFamily="34" charset="0"/>
                        <a:buChar char="•"/>
                      </a:pPr>
                      <a:r>
                        <a:rPr lang="en-AU" dirty="0"/>
                        <a:t>Point-in-time restore, versioning, soft deletion, change tracking, immutability</a:t>
                      </a:r>
                    </a:p>
                    <a:p>
                      <a:pPr marL="285750" indent="-285750">
                        <a:buFont typeface="Arial" panose="020B0604020202020204" pitchFamily="34" charset="0"/>
                        <a:buChar char="•"/>
                      </a:pPr>
                      <a:r>
                        <a:rPr lang="en-AU" dirty="0"/>
                        <a:t>NFS support</a:t>
                      </a:r>
                    </a:p>
                    <a:p>
                      <a:pPr marL="285750" indent="-285750">
                        <a:buFont typeface="Arial" panose="020B0604020202020204" pitchFamily="34" charset="0"/>
                        <a:buChar char="•"/>
                      </a:pPr>
                      <a:r>
                        <a:rPr lang="en-AU" dirty="0"/>
                        <a:t>Gateway to advanced BI solutions like Synapse</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1047115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19</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2616181732"/>
              </p:ext>
            </p:extLst>
          </p:nvPr>
        </p:nvGraphicFramePr>
        <p:xfrm>
          <a:off x="634180" y="1398083"/>
          <a:ext cx="10972800" cy="24130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SSRS</a:t>
                      </a:r>
                    </a:p>
                    <a:p>
                      <a:pPr marL="285750" indent="-285750">
                        <a:buFont typeface="Arial" panose="020B0604020202020204" pitchFamily="34" charset="0"/>
                        <a:buChar char="•"/>
                      </a:pPr>
                      <a:r>
                        <a:rPr lang="en-AU" dirty="0"/>
                        <a:t>Default reporting solution for SQL Server</a:t>
                      </a:r>
                    </a:p>
                    <a:p>
                      <a:pPr marL="285750" indent="-285750">
                        <a:buFont typeface="Arial" panose="020B0604020202020204" pitchFamily="34" charset="0"/>
                        <a:buChar char="•"/>
                      </a:pPr>
                      <a:r>
                        <a:rPr lang="en-AU" dirty="0"/>
                        <a:t>Practically abandonware</a:t>
                      </a:r>
                    </a:p>
                  </a:txBody>
                  <a:tcPr/>
                </a:tc>
                <a:tc>
                  <a:txBody>
                    <a:bodyPr/>
                    <a:lstStyle/>
                    <a:p>
                      <a:r>
                        <a:rPr lang="en-AU" sz="2000" b="1" dirty="0" err="1"/>
                        <a:t>PowerBI</a:t>
                      </a:r>
                      <a:endParaRPr lang="en-AU" dirty="0"/>
                    </a:p>
                    <a:p>
                      <a:pPr marL="285750" indent="-285750">
                        <a:buFont typeface="Arial" panose="020B0604020202020204" pitchFamily="34" charset="0"/>
                        <a:buChar char="•"/>
                      </a:pPr>
                      <a:r>
                        <a:rPr lang="en-AU" dirty="0"/>
                        <a:t>Modern PaaS / SaaS offering to facilitate reporting and dashboards</a:t>
                      </a:r>
                    </a:p>
                    <a:p>
                      <a:pPr marL="285750" indent="-285750">
                        <a:buFont typeface="Arial" panose="020B0604020202020204" pitchFamily="34" charset="0"/>
                        <a:buChar char="•"/>
                      </a:pPr>
                      <a:r>
                        <a:rPr lang="en-AU" dirty="0"/>
                        <a:t>Amenable to end-user self-service use cases</a:t>
                      </a:r>
                    </a:p>
                    <a:p>
                      <a:pPr marL="285750" indent="-285750">
                        <a:buFont typeface="Arial" panose="020B0604020202020204" pitchFamily="34" charset="0"/>
                        <a:buChar char="•"/>
                      </a:pPr>
                      <a:r>
                        <a:rPr lang="en-AU" dirty="0"/>
                        <a:t>Functions outside of your application so allows you to offload code</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55256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ADACD0E-941D-4650-AE23-F60366577E8D}"/>
              </a:ext>
            </a:extLst>
          </p:cNvPr>
          <p:cNvSpPr>
            <a:spLocks noGrp="1"/>
          </p:cNvSpPr>
          <p:nvPr>
            <p:ph type="title"/>
          </p:nvPr>
        </p:nvSpPr>
        <p:spPr/>
        <p:txBody>
          <a:bodyPr/>
          <a:lstStyle/>
          <a:p>
            <a:r>
              <a:rPr lang="en-AU" dirty="0"/>
              <a:t>Agenda</a:t>
            </a:r>
          </a:p>
        </p:txBody>
      </p:sp>
      <p:sp>
        <p:nvSpPr>
          <p:cNvPr id="8" name="Slide Number Placeholder 7">
            <a:extLst>
              <a:ext uri="{FF2B5EF4-FFF2-40B4-BE49-F238E27FC236}">
                <a16:creationId xmlns:a16="http://schemas.microsoft.com/office/drawing/2014/main" id="{DA6BB42F-6C66-4AAD-9578-9108C0110077}"/>
              </a:ext>
            </a:extLst>
          </p:cNvPr>
          <p:cNvSpPr>
            <a:spLocks noGrp="1"/>
          </p:cNvSpPr>
          <p:nvPr>
            <p:ph type="sldNum" sz="quarter" idx="4"/>
          </p:nvPr>
        </p:nvSpPr>
        <p:spPr/>
        <p:txBody>
          <a:bodyPr/>
          <a:lstStyle/>
          <a:p>
            <a:fld id="{6A2C1FAA-45AE-4AEA-A423-C0E3903DC536}" type="slidenum">
              <a:rPr lang="en-US" smtClean="0"/>
              <a:t>2</a:t>
            </a:fld>
            <a:endParaRPr lang="en-US"/>
          </a:p>
        </p:txBody>
      </p:sp>
      <p:sp>
        <p:nvSpPr>
          <p:cNvPr id="10" name="Content Placeholder 9">
            <a:extLst>
              <a:ext uri="{FF2B5EF4-FFF2-40B4-BE49-F238E27FC236}">
                <a16:creationId xmlns:a16="http://schemas.microsoft.com/office/drawing/2014/main" id="{34E957EF-32B8-4EC5-83C4-A0CFC26075CC}"/>
              </a:ext>
            </a:extLst>
          </p:cNvPr>
          <p:cNvSpPr>
            <a:spLocks noGrp="1"/>
          </p:cNvSpPr>
          <p:nvPr>
            <p:ph sz="quarter" idx="14"/>
          </p:nvPr>
        </p:nvSpPr>
        <p:spPr/>
        <p:txBody>
          <a:bodyPr/>
          <a:lstStyle/>
          <a:p>
            <a:r>
              <a:rPr lang="en-AU" dirty="0"/>
              <a:t>.NET App Modernisation</a:t>
            </a:r>
          </a:p>
        </p:txBody>
      </p:sp>
      <p:sp>
        <p:nvSpPr>
          <p:cNvPr id="7" name="Footer Placeholder 6">
            <a:extLst>
              <a:ext uri="{FF2B5EF4-FFF2-40B4-BE49-F238E27FC236}">
                <a16:creationId xmlns:a16="http://schemas.microsoft.com/office/drawing/2014/main" id="{7802AA6C-0679-4377-BFC6-9817F2E6AD29}"/>
              </a:ext>
            </a:extLst>
          </p:cNvPr>
          <p:cNvSpPr>
            <a:spLocks noGrp="1"/>
          </p:cNvSpPr>
          <p:nvPr>
            <p:ph type="ftr" sz="quarter" idx="3"/>
          </p:nvPr>
        </p:nvSpPr>
        <p:spPr>
          <a:xfrm>
            <a:off x="1243113" y="5837995"/>
            <a:ext cx="8033621" cy="292901"/>
          </a:xfrm>
        </p:spPr>
        <p:txBody>
          <a:bodyPr/>
          <a:lstStyle/>
          <a:p>
            <a:r>
              <a:rPr lang="en-US" dirty="0"/>
              <a:t>Brisbane Azure User Group – 13 April 2022</a:t>
            </a:r>
          </a:p>
        </p:txBody>
      </p:sp>
      <p:sp>
        <p:nvSpPr>
          <p:cNvPr id="4" name="TextBox 3">
            <a:extLst>
              <a:ext uri="{FF2B5EF4-FFF2-40B4-BE49-F238E27FC236}">
                <a16:creationId xmlns:a16="http://schemas.microsoft.com/office/drawing/2014/main" id="{4875C3E7-7F2B-4AD8-AABD-D5EDC07864CD}"/>
              </a:ext>
            </a:extLst>
          </p:cNvPr>
          <p:cNvSpPr txBox="1"/>
          <p:nvPr/>
        </p:nvSpPr>
        <p:spPr>
          <a:xfrm>
            <a:off x="2547007" y="4911474"/>
            <a:ext cx="6729727" cy="369332"/>
          </a:xfrm>
          <a:prstGeom prst="rect">
            <a:avLst/>
          </a:prstGeom>
          <a:noFill/>
        </p:spPr>
        <p:txBody>
          <a:bodyPr wrap="none" rtlCol="0">
            <a:spAutoFit/>
          </a:bodyPr>
          <a:lstStyle/>
          <a:p>
            <a:r>
              <a:rPr lang="en-AU" dirty="0"/>
              <a:t>Ask questions any time and we’ll answer them as we go!</a:t>
            </a:r>
          </a:p>
        </p:txBody>
      </p:sp>
      <p:sp>
        <p:nvSpPr>
          <p:cNvPr id="2" name="TextBox 1">
            <a:extLst>
              <a:ext uri="{FF2B5EF4-FFF2-40B4-BE49-F238E27FC236}">
                <a16:creationId xmlns:a16="http://schemas.microsoft.com/office/drawing/2014/main" id="{068E5303-F660-C840-8B8B-593E88AB8114}"/>
              </a:ext>
            </a:extLst>
          </p:cNvPr>
          <p:cNvSpPr txBox="1"/>
          <p:nvPr/>
        </p:nvSpPr>
        <p:spPr>
          <a:xfrm>
            <a:off x="1385150" y="2228519"/>
            <a:ext cx="9470862" cy="1754326"/>
          </a:xfrm>
          <a:prstGeom prst="rect">
            <a:avLst/>
          </a:prstGeom>
          <a:noFill/>
        </p:spPr>
        <p:txBody>
          <a:bodyPr wrap="none" rtlCol="0">
            <a:spAutoFit/>
          </a:bodyPr>
          <a:lstStyle/>
          <a:p>
            <a:pPr marL="285750" indent="-285750">
              <a:buFont typeface="Arial" panose="020B0604020202020204" pitchFamily="34" charset="0"/>
              <a:buChar char="•"/>
            </a:pPr>
            <a:r>
              <a:rPr lang="en-AU" dirty="0"/>
              <a:t>Why PaaS? </a:t>
            </a:r>
          </a:p>
          <a:p>
            <a:pPr marL="285750" indent="-285750">
              <a:buFont typeface="Arial" panose="020B0604020202020204" pitchFamily="34" charset="0"/>
              <a:buChar char="•"/>
            </a:pPr>
            <a:r>
              <a:rPr lang="en-AU" dirty="0"/>
              <a:t>What is app modernisation? </a:t>
            </a:r>
          </a:p>
          <a:p>
            <a:pPr marL="285750" indent="-285750">
              <a:buFont typeface="Arial" panose="020B0604020202020204" pitchFamily="34" charset="0"/>
              <a:buChar char="•"/>
            </a:pPr>
            <a:r>
              <a:rPr lang="en-AU" dirty="0"/>
              <a:t>Case study in fixing cloud anti-patterns</a:t>
            </a:r>
          </a:p>
          <a:p>
            <a:pPr marL="285750" indent="-285750">
              <a:buFont typeface="Arial" panose="020B0604020202020204" pitchFamily="34" charset="0"/>
              <a:buChar char="•"/>
            </a:pPr>
            <a:r>
              <a:rPr lang="en-AU" dirty="0"/>
              <a:t>A new security paradigm</a:t>
            </a:r>
          </a:p>
          <a:p>
            <a:pPr marL="285750" indent="-285750">
              <a:buFont typeface="Arial" panose="020B0604020202020204" pitchFamily="34" charset="0"/>
              <a:buChar char="•"/>
            </a:pPr>
            <a:r>
              <a:rPr lang="en-AU" dirty="0"/>
              <a:t>Anatomy of a modern app – on-premises patterns and their cloud equivalent</a:t>
            </a:r>
          </a:p>
          <a:p>
            <a:pPr marL="285750" indent="-285750">
              <a:buFont typeface="Arial" panose="020B0604020202020204" pitchFamily="34" charset="0"/>
              <a:buChar char="•"/>
            </a:pPr>
            <a:r>
              <a:rPr lang="en-AU" dirty="0"/>
              <a:t>Home truths / saving money</a:t>
            </a:r>
          </a:p>
        </p:txBody>
      </p:sp>
    </p:spTree>
    <p:extLst>
      <p:ext uri="{BB962C8B-B14F-4D97-AF65-F5344CB8AC3E}">
        <p14:creationId xmlns:p14="http://schemas.microsoft.com/office/powerpoint/2010/main" val="100167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20</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461980129"/>
              </p:ext>
            </p:extLst>
          </p:nvPr>
        </p:nvGraphicFramePr>
        <p:xfrm>
          <a:off x="634180" y="1398083"/>
          <a:ext cx="10972800" cy="323596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SSIS / SSAS</a:t>
                      </a:r>
                    </a:p>
                    <a:p>
                      <a:pPr marL="285750" indent="-285750">
                        <a:buFont typeface="Arial" panose="020B0604020202020204" pitchFamily="34" charset="0"/>
                        <a:buChar char="•"/>
                      </a:pPr>
                      <a:r>
                        <a:rPr lang="en-AU" dirty="0"/>
                        <a:t>Default integration and analysis solutions for SQL Server</a:t>
                      </a:r>
                    </a:p>
                    <a:p>
                      <a:pPr marL="285750" indent="-285750">
                        <a:buFont typeface="Arial" panose="020B0604020202020204" pitchFamily="34" charset="0"/>
                        <a:buChar char="•"/>
                      </a:pPr>
                      <a:r>
                        <a:rPr lang="en-AU" dirty="0"/>
                        <a:t>Practically abandonware</a:t>
                      </a:r>
                    </a:p>
                  </a:txBody>
                  <a:tcPr/>
                </a:tc>
                <a:tc>
                  <a:txBody>
                    <a:bodyPr/>
                    <a:lstStyle/>
                    <a:p>
                      <a:r>
                        <a:rPr lang="en-AU" sz="2000" b="1" dirty="0"/>
                        <a:t>Azure Synapse</a:t>
                      </a:r>
                      <a:endParaRPr lang="en-AU" dirty="0"/>
                    </a:p>
                    <a:p>
                      <a:pPr marL="0" indent="0">
                        <a:buFont typeface="Arial" panose="020B0604020202020204" pitchFamily="34" charset="0"/>
                        <a:buNone/>
                      </a:pPr>
                      <a:r>
                        <a:rPr lang="en-AU" dirty="0"/>
                        <a:t>Combination of data warehousing and analytics delivered as PaaS/SaaS</a:t>
                      </a:r>
                    </a:p>
                    <a:p>
                      <a:pPr marL="285750" indent="-285750">
                        <a:buFont typeface="Arial" panose="020B0604020202020204" pitchFamily="34" charset="0"/>
                        <a:buChar char="•"/>
                      </a:pPr>
                      <a:r>
                        <a:rPr lang="en-AU" dirty="0"/>
                        <a:t>Leverages Azure Storage Gen 2 for cost effective storage</a:t>
                      </a:r>
                    </a:p>
                    <a:p>
                      <a:pPr marL="285750" indent="-285750">
                        <a:buFont typeface="Arial" panose="020B0604020202020204" pitchFamily="34" charset="0"/>
                        <a:buChar char="•"/>
                      </a:pPr>
                      <a:r>
                        <a:rPr lang="en-AU" dirty="0"/>
                        <a:t>SQL On-demand</a:t>
                      </a:r>
                    </a:p>
                    <a:p>
                      <a:pPr marL="285750" indent="-285750">
                        <a:buFont typeface="Arial" panose="020B0604020202020204" pitchFamily="34" charset="0"/>
                        <a:buChar char="•"/>
                      </a:pPr>
                      <a:r>
                        <a:rPr lang="en-AU" dirty="0"/>
                        <a:t>Advanced machine learning scenarios through Databricks</a:t>
                      </a:r>
                    </a:p>
                    <a:p>
                      <a:pPr marL="285750" indent="-285750">
                        <a:buFont typeface="Arial" panose="020B0604020202020204" pitchFamily="34" charset="0"/>
                        <a:buChar char="•"/>
                      </a:pPr>
                      <a:r>
                        <a:rPr lang="en-AU" dirty="0"/>
                        <a:t>Fully mature DevOps story unlike SSIS and SSAS</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62154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21</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862412357"/>
              </p:ext>
            </p:extLst>
          </p:nvPr>
        </p:nvGraphicFramePr>
        <p:xfrm>
          <a:off x="634180" y="1398083"/>
          <a:ext cx="10972800" cy="436372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Logging</a:t>
                      </a:r>
                    </a:p>
                    <a:p>
                      <a:pPr marL="285750" indent="-285750">
                        <a:buFont typeface="Arial" panose="020B0604020202020204" pitchFamily="34" charset="0"/>
                        <a:buChar char="•"/>
                      </a:pPr>
                      <a:r>
                        <a:rPr lang="en-AU" dirty="0"/>
                        <a:t>Rarely done properly on-premises</a:t>
                      </a:r>
                    </a:p>
                    <a:p>
                      <a:pPr marL="285750" indent="-285750">
                        <a:buFont typeface="Arial" panose="020B0604020202020204" pitchFamily="34" charset="0"/>
                        <a:buChar char="•"/>
                      </a:pPr>
                      <a:r>
                        <a:rPr lang="en-AU" dirty="0"/>
                        <a:t>Usually goes to text files or writes to the event log</a:t>
                      </a:r>
                    </a:p>
                  </a:txBody>
                  <a:tcPr/>
                </a:tc>
                <a:tc>
                  <a:txBody>
                    <a:bodyPr/>
                    <a:lstStyle/>
                    <a:p>
                      <a:r>
                        <a:rPr lang="en-AU" sz="2000" b="1" dirty="0"/>
                        <a:t>Azure Monitor / AppInsights / App Service Logs</a:t>
                      </a:r>
                      <a:endParaRPr lang="en-AU" dirty="0"/>
                    </a:p>
                    <a:p>
                      <a:pPr marL="285750" indent="-285750">
                        <a:buFont typeface="Arial" panose="020B0604020202020204" pitchFamily="34" charset="0"/>
                        <a:buChar char="•"/>
                      </a:pPr>
                      <a:r>
                        <a:rPr lang="en-AU" dirty="0"/>
                        <a:t>Out of the box operationalised service</a:t>
                      </a:r>
                    </a:p>
                    <a:p>
                      <a:pPr marL="285750" indent="-285750">
                        <a:buFont typeface="Arial" panose="020B0604020202020204" pitchFamily="34" charset="0"/>
                        <a:buChar char="•"/>
                      </a:pPr>
                      <a:r>
                        <a:rPr lang="en-AU" dirty="0"/>
                        <a:t>Events can be logged and surfaced to a comprehensive management portal outside of the application</a:t>
                      </a:r>
                    </a:p>
                    <a:p>
                      <a:pPr marL="285750" indent="-285750">
                        <a:buFont typeface="Arial" panose="020B0604020202020204" pitchFamily="34" charset="0"/>
                        <a:buChar char="•"/>
                      </a:pPr>
                      <a:r>
                        <a:rPr lang="en-AU" dirty="0"/>
                        <a:t>Supports dashboard, advanced query capabilities</a:t>
                      </a:r>
                    </a:p>
                    <a:p>
                      <a:pPr marL="285750" indent="-285750">
                        <a:buFont typeface="Arial" panose="020B0604020202020204" pitchFamily="34" charset="0"/>
                        <a:buChar char="•"/>
                      </a:pPr>
                      <a:r>
                        <a:rPr lang="en-AU" dirty="0"/>
                        <a:t>Alerting via e-mail, SMS, voice can be configured</a:t>
                      </a:r>
                    </a:p>
                    <a:p>
                      <a:pPr marL="285750" indent="-285750">
                        <a:buFont typeface="Arial" panose="020B0604020202020204" pitchFamily="34" charset="0"/>
                        <a:buChar char="•"/>
                      </a:pPr>
                      <a:r>
                        <a:rPr lang="en-AU" dirty="0"/>
                        <a:t>Two levels of implementation complexity:</a:t>
                      </a:r>
                    </a:p>
                    <a:p>
                      <a:pPr marL="742950" lvl="1" indent="-285750">
                        <a:buFont typeface="Arial" panose="020B0604020202020204" pitchFamily="34" charset="0"/>
                        <a:buChar char="•"/>
                      </a:pPr>
                      <a:r>
                        <a:rPr lang="en-AU" dirty="0"/>
                        <a:t>Out of the box, requests, etc</a:t>
                      </a:r>
                    </a:p>
                    <a:p>
                      <a:pPr marL="742950" lvl="1" indent="-285750">
                        <a:buFont typeface="Arial" panose="020B0604020202020204" pitchFamily="34" charset="0"/>
                        <a:buChar char="•"/>
                      </a:pPr>
                      <a:r>
                        <a:rPr lang="en-AU" dirty="0"/>
                        <a:t>Advanced instrumentation possible with custom implementation</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1994559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22</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2912548992"/>
              </p:ext>
            </p:extLst>
          </p:nvPr>
        </p:nvGraphicFramePr>
        <p:xfrm>
          <a:off x="634180" y="1398083"/>
          <a:ext cx="10972800" cy="29616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Windows Services / Task Scheduler</a:t>
                      </a:r>
                    </a:p>
                    <a:p>
                      <a:pPr marL="285750" indent="-285750">
                        <a:buFont typeface="Arial" panose="020B0604020202020204" pitchFamily="34" charset="0"/>
                        <a:buChar char="•"/>
                      </a:pPr>
                      <a:r>
                        <a:rPr lang="en-AU" dirty="0"/>
                        <a:t>Batch processing jobs such as sending e-mail reminders are typically implemented as Scheduled Tasks</a:t>
                      </a:r>
                    </a:p>
                    <a:p>
                      <a:pPr marL="285750" indent="-285750">
                        <a:buFont typeface="Arial" panose="020B0604020202020204" pitchFamily="34" charset="0"/>
                        <a:buChar char="•"/>
                      </a:pPr>
                      <a:r>
                        <a:rPr lang="en-AU" dirty="0"/>
                        <a:t>No management reporting</a:t>
                      </a:r>
                    </a:p>
                    <a:p>
                      <a:pPr marL="285750" indent="-285750">
                        <a:buFont typeface="Arial" panose="020B0604020202020204" pitchFamily="34" charset="0"/>
                        <a:buChar char="•"/>
                      </a:pPr>
                      <a:r>
                        <a:rPr lang="en-AU" dirty="0"/>
                        <a:t>Scales to the host it is running on</a:t>
                      </a:r>
                    </a:p>
                  </a:txBody>
                  <a:tcPr/>
                </a:tc>
                <a:tc>
                  <a:txBody>
                    <a:bodyPr/>
                    <a:lstStyle/>
                    <a:p>
                      <a:r>
                        <a:rPr lang="en-AU" sz="2000" b="1" dirty="0"/>
                        <a:t>Azure Functions</a:t>
                      </a:r>
                      <a:endParaRPr lang="en-AU" dirty="0"/>
                    </a:p>
                    <a:p>
                      <a:pPr marL="0" indent="0">
                        <a:buFont typeface="Arial" panose="020B0604020202020204" pitchFamily="34" charset="0"/>
                        <a:buNone/>
                      </a:pPr>
                      <a:r>
                        <a:rPr lang="en-AU" dirty="0"/>
                        <a:t>Event-driven serverless compute platform. </a:t>
                      </a:r>
                    </a:p>
                    <a:p>
                      <a:pPr marL="285750" indent="-285750">
                        <a:buFont typeface="Arial" panose="020B0604020202020204" pitchFamily="34" charset="0"/>
                        <a:buChar char="•"/>
                      </a:pPr>
                      <a:r>
                        <a:rPr lang="en-AU" dirty="0"/>
                        <a:t>Multitude of trigger types for jobs</a:t>
                      </a:r>
                    </a:p>
                    <a:p>
                      <a:pPr marL="742950" lvl="1" indent="-285750">
                        <a:buFont typeface="Arial" panose="020B0604020202020204" pitchFamily="34" charset="0"/>
                        <a:buChar char="•"/>
                      </a:pPr>
                      <a:r>
                        <a:rPr lang="en-AU" dirty="0"/>
                        <a:t>web hooks, blob creation, time-based events</a:t>
                      </a:r>
                    </a:p>
                    <a:p>
                      <a:pPr marL="285750" lvl="0" indent="-285750">
                        <a:buFont typeface="Arial" panose="020B0604020202020204" pitchFamily="34" charset="0"/>
                        <a:buChar char="•"/>
                      </a:pPr>
                      <a:r>
                        <a:rPr lang="en-AU" dirty="0"/>
                        <a:t>Scales horizontally</a:t>
                      </a:r>
                    </a:p>
                    <a:p>
                      <a:pPr marL="285750" lvl="0" indent="-285750">
                        <a:buFont typeface="Arial" panose="020B0604020202020204" pitchFamily="34" charset="0"/>
                        <a:buChar char="•"/>
                      </a:pPr>
                      <a:r>
                        <a:rPr lang="en-AU" dirty="0"/>
                        <a:t>Provides management reporting</a:t>
                      </a:r>
                    </a:p>
                    <a:p>
                      <a:pPr marL="285750" lvl="0" indent="-285750">
                        <a:buFont typeface="Arial" panose="020B0604020202020204" pitchFamily="34" charset="0"/>
                        <a:buChar char="•"/>
                      </a:pPr>
                      <a:r>
                        <a:rPr lang="en-AU" dirty="0"/>
                        <a:t>Pay on-demand or hosted along side existing app services</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8800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23</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569777822"/>
              </p:ext>
            </p:extLst>
          </p:nvPr>
        </p:nvGraphicFramePr>
        <p:xfrm>
          <a:off x="634180" y="1398083"/>
          <a:ext cx="10972800" cy="24130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Message Queuing </a:t>
                      </a:r>
                    </a:p>
                    <a:p>
                      <a:pPr marL="285750" indent="-285750">
                        <a:buFont typeface="Arial" panose="020B0604020202020204" pitchFamily="34" charset="0"/>
                        <a:buChar char="•"/>
                      </a:pPr>
                      <a:r>
                        <a:rPr lang="en-AU" dirty="0"/>
                        <a:t>MSMQ is the default on-premises solution</a:t>
                      </a:r>
                    </a:p>
                    <a:p>
                      <a:pPr marL="285750" indent="-285750">
                        <a:buFont typeface="Arial" panose="020B0604020202020204" pitchFamily="34" charset="0"/>
                        <a:buChar char="•"/>
                      </a:pPr>
                      <a:r>
                        <a:rPr lang="en-AU" dirty="0"/>
                        <a:t>Legacy solution - abandoned</a:t>
                      </a:r>
                    </a:p>
                  </a:txBody>
                  <a:tcPr/>
                </a:tc>
                <a:tc>
                  <a:txBody>
                    <a:bodyPr/>
                    <a:lstStyle/>
                    <a:p>
                      <a:r>
                        <a:rPr lang="en-AU" sz="2000" b="1" dirty="0"/>
                        <a:t>Azure Service Bus</a:t>
                      </a:r>
                      <a:endParaRPr lang="en-AU" dirty="0"/>
                    </a:p>
                    <a:p>
                      <a:pPr marL="0" indent="0">
                        <a:buFont typeface="Arial" panose="020B0604020202020204" pitchFamily="34" charset="0"/>
                        <a:buNone/>
                      </a:pPr>
                      <a:r>
                        <a:rPr lang="en-AU" dirty="0"/>
                        <a:t>Cloud based message broker with queuing. </a:t>
                      </a:r>
                    </a:p>
                    <a:p>
                      <a:pPr marL="285750" indent="-285750">
                        <a:buFont typeface="Arial" panose="020B0604020202020204" pitchFamily="34" charset="0"/>
                        <a:buChar char="•"/>
                      </a:pPr>
                      <a:r>
                        <a:rPr lang="en-AU" dirty="0"/>
                        <a:t>Modern queuing solution that implements queues and pub/sub concepts well</a:t>
                      </a:r>
                    </a:p>
                    <a:p>
                      <a:pPr marL="285750" indent="-285750">
                        <a:buFont typeface="Arial" panose="020B0604020202020204" pitchFamily="34" charset="0"/>
                        <a:buChar char="•"/>
                      </a:pPr>
                      <a:r>
                        <a:rPr lang="en-AU" dirty="0"/>
                        <a:t>Different scaling tiers at various price points</a:t>
                      </a:r>
                    </a:p>
                    <a:p>
                      <a:pPr marL="285750" indent="-285750">
                        <a:buFont typeface="Arial" panose="020B0604020202020204" pitchFamily="34" charset="0"/>
                        <a:buChar char="•"/>
                      </a:pPr>
                      <a:r>
                        <a:rPr lang="en-AU" dirty="0"/>
                        <a:t>Turn key solution that requires no set up</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236889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Anatomy of Modern Apps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24</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3719138572"/>
              </p:ext>
            </p:extLst>
          </p:nvPr>
        </p:nvGraphicFramePr>
        <p:xfrm>
          <a:off x="634180" y="1398083"/>
          <a:ext cx="10972800" cy="323596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On Premises</a:t>
                      </a:r>
                    </a:p>
                  </a:txBody>
                  <a:tcPr/>
                </a:tc>
                <a:tc>
                  <a:txBody>
                    <a:bodyPr/>
                    <a:lstStyle/>
                    <a:p>
                      <a:r>
                        <a:rPr lang="en-AU" dirty="0"/>
                        <a:t>Cloud</a:t>
                      </a:r>
                    </a:p>
                  </a:txBody>
                  <a:tcPr/>
                </a:tc>
                <a:extLst>
                  <a:ext uri="{0D108BD9-81ED-4DB2-BD59-A6C34878D82A}">
                    <a16:rowId xmlns:a16="http://schemas.microsoft.com/office/drawing/2014/main" val="3985411814"/>
                  </a:ext>
                </a:extLst>
              </a:tr>
              <a:tr h="370840">
                <a:tc>
                  <a:txBody>
                    <a:bodyPr/>
                    <a:lstStyle/>
                    <a:p>
                      <a:r>
                        <a:rPr lang="en-AU" sz="2000" b="1" dirty="0"/>
                        <a:t>Secret Management</a:t>
                      </a:r>
                    </a:p>
                    <a:p>
                      <a:pPr marL="285750" indent="-285750">
                        <a:buFont typeface="Arial" panose="020B0604020202020204" pitchFamily="34" charset="0"/>
                        <a:buChar char="•"/>
                      </a:pPr>
                      <a:r>
                        <a:rPr lang="en-AU" dirty="0"/>
                        <a:t>No default on-premises solution</a:t>
                      </a:r>
                    </a:p>
                    <a:p>
                      <a:pPr marL="285750" indent="-285750">
                        <a:buFont typeface="Arial" panose="020B0604020202020204" pitchFamily="34" charset="0"/>
                        <a:buChar char="•"/>
                      </a:pPr>
                      <a:r>
                        <a:rPr lang="en-AU" dirty="0"/>
                        <a:t>PKI assets on filesystem or secrets in </a:t>
                      </a:r>
                      <a:r>
                        <a:rPr lang="en-AU" dirty="0" err="1"/>
                        <a:t>web.config</a:t>
                      </a:r>
                      <a:r>
                        <a:rPr lang="en-AU" dirty="0"/>
                        <a:t> are not uncommon</a:t>
                      </a:r>
                    </a:p>
                  </a:txBody>
                  <a:tcPr/>
                </a:tc>
                <a:tc>
                  <a:txBody>
                    <a:bodyPr/>
                    <a:lstStyle/>
                    <a:p>
                      <a:r>
                        <a:rPr lang="en-AU" sz="2000" b="1" dirty="0"/>
                        <a:t>Azure Key Vault</a:t>
                      </a:r>
                      <a:endParaRPr lang="en-AU" dirty="0"/>
                    </a:p>
                    <a:p>
                      <a:pPr marL="0" indent="0">
                        <a:buFont typeface="Arial" panose="020B0604020202020204" pitchFamily="34" charset="0"/>
                        <a:buNone/>
                      </a:pPr>
                      <a:r>
                        <a:rPr lang="en-AU" dirty="0"/>
                        <a:t>Cloud based vault for managing sensitive information. </a:t>
                      </a:r>
                    </a:p>
                    <a:p>
                      <a:pPr marL="285750" indent="-285750">
                        <a:buFont typeface="Arial" panose="020B0604020202020204" pitchFamily="34" charset="0"/>
                        <a:buChar char="•"/>
                      </a:pPr>
                      <a:r>
                        <a:rPr lang="en-AU" dirty="0"/>
                        <a:t>Stores secrets, private/public key pairs and credential pairs</a:t>
                      </a:r>
                    </a:p>
                    <a:p>
                      <a:pPr marL="285750" indent="-285750">
                        <a:buFont typeface="Arial" panose="020B0604020202020204" pitchFamily="34" charset="0"/>
                        <a:buChar char="•"/>
                      </a:pPr>
                      <a:r>
                        <a:rPr lang="en-AU" dirty="0"/>
                        <a:t>Access can be secured using RBAC and Azure AD</a:t>
                      </a:r>
                    </a:p>
                    <a:p>
                      <a:pPr marL="285750" indent="-285750">
                        <a:buFont typeface="Arial" panose="020B0604020202020204" pitchFamily="34" charset="0"/>
                        <a:buChar char="•"/>
                      </a:pPr>
                      <a:r>
                        <a:rPr lang="en-AU" dirty="0"/>
                        <a:t>Secrets are versioned</a:t>
                      </a:r>
                    </a:p>
                    <a:p>
                      <a:pPr marL="285750" indent="-285750">
                        <a:buFont typeface="Arial" panose="020B0604020202020204" pitchFamily="34" charset="0"/>
                        <a:buChar char="•"/>
                      </a:pPr>
                      <a:r>
                        <a:rPr lang="en-AU" dirty="0"/>
                        <a:t>Apps can only retrieve their credentials using managed identities at runtime. </a:t>
                      </a:r>
                    </a:p>
                  </a:txBody>
                  <a:tcPr/>
                </a:tc>
                <a:extLst>
                  <a:ext uri="{0D108BD9-81ED-4DB2-BD59-A6C34878D82A}">
                    <a16:rowId xmlns:a16="http://schemas.microsoft.com/office/drawing/2014/main" val="4089273642"/>
                  </a:ext>
                </a:extLst>
              </a:tr>
            </a:tbl>
          </a:graphicData>
        </a:graphic>
      </p:graphicFrame>
    </p:spTree>
    <p:extLst>
      <p:ext uri="{BB962C8B-B14F-4D97-AF65-F5344CB8AC3E}">
        <p14:creationId xmlns:p14="http://schemas.microsoft.com/office/powerpoint/2010/main" val="330668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A74B9B9-FA74-4173-A48B-3478FA6E2A06}"/>
              </a:ext>
            </a:extLst>
          </p:cNvPr>
          <p:cNvSpPr txBox="1">
            <a:spLocks/>
          </p:cNvSpPr>
          <p:nvPr/>
        </p:nvSpPr>
        <p:spPr>
          <a:xfrm>
            <a:off x="542204" y="1645987"/>
            <a:ext cx="10999837" cy="70070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solidFill>
                  <a:schemeClr val="tx2"/>
                </a:solidFill>
                <a:latin typeface="+mj-lt"/>
              </a:rPr>
              <a:t>From the Trenches</a:t>
            </a:r>
          </a:p>
        </p:txBody>
      </p:sp>
      <p:sp>
        <p:nvSpPr>
          <p:cNvPr id="3" name="Text Placeholder 8">
            <a:extLst>
              <a:ext uri="{FF2B5EF4-FFF2-40B4-BE49-F238E27FC236}">
                <a16:creationId xmlns:a16="http://schemas.microsoft.com/office/drawing/2014/main" id="{55D32EEA-0A2E-4075-82DC-65D17D59E830}"/>
              </a:ext>
            </a:extLst>
          </p:cNvPr>
          <p:cNvSpPr txBox="1">
            <a:spLocks/>
          </p:cNvSpPr>
          <p:nvPr/>
        </p:nvSpPr>
        <p:spPr>
          <a:xfrm>
            <a:off x="542204" y="2346689"/>
            <a:ext cx="10999837" cy="520335"/>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A couple of home truths</a:t>
            </a:r>
            <a:endParaRPr lang="en-AU" dirty="0"/>
          </a:p>
        </p:txBody>
      </p:sp>
    </p:spTree>
    <p:extLst>
      <p:ext uri="{BB962C8B-B14F-4D97-AF65-F5344CB8AC3E}">
        <p14:creationId xmlns:p14="http://schemas.microsoft.com/office/powerpoint/2010/main" val="131466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10972800" cy="4295318"/>
          </a:xfrm>
        </p:spPr>
        <p:txBody>
          <a:bodyPr/>
          <a:lstStyle/>
          <a:p>
            <a:pPr marL="0" indent="0">
              <a:buNone/>
            </a:pPr>
            <a:r>
              <a:rPr lang="en-AU" b="1" dirty="0"/>
              <a:t>App Service Environment</a:t>
            </a:r>
          </a:p>
          <a:p>
            <a:r>
              <a:rPr lang="en-AU" dirty="0"/>
              <a:t>Billed as “highly scalable” – not </a:t>
            </a:r>
            <a:r>
              <a:rPr lang="en-AU" i="1" dirty="0"/>
              <a:t>exactly</a:t>
            </a:r>
            <a:endParaRPr lang="en-AU" dirty="0"/>
          </a:p>
          <a:p>
            <a:r>
              <a:rPr lang="en-AU" dirty="0"/>
              <a:t>Stamp fees </a:t>
            </a:r>
            <a:r>
              <a:rPr lang="en-AU" dirty="0">
                <a:sym typeface="Wingdings" panose="05000000000000000000" pitchFamily="2" charset="2"/>
              </a:rPr>
              <a:t> </a:t>
            </a:r>
            <a:r>
              <a:rPr lang="en-AU" dirty="0"/>
              <a:t>Expensive (recently changed policy)</a:t>
            </a:r>
          </a:p>
          <a:p>
            <a:r>
              <a:rPr lang="en-AU" dirty="0"/>
              <a:t>Slow to scale</a:t>
            </a:r>
          </a:p>
          <a:p>
            <a:r>
              <a:rPr lang="en-AU" dirty="0"/>
              <a:t>Management is a headache</a:t>
            </a:r>
          </a:p>
          <a:p>
            <a:r>
              <a:rPr lang="en-AU" dirty="0"/>
              <a:t>Look to App Service with </a:t>
            </a:r>
            <a:r>
              <a:rPr lang="en-AU" dirty="0" err="1"/>
              <a:t>VNet</a:t>
            </a:r>
            <a:r>
              <a:rPr lang="en-AU" dirty="0"/>
              <a:t> Integration and Private Link instead</a:t>
            </a:r>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normAutofit/>
          </a:bodyPr>
          <a:lstStyle/>
          <a:p>
            <a:r>
              <a:rPr lang="en-US" dirty="0"/>
              <a:t>Stories from the trenches</a:t>
            </a:r>
            <a:endParaRPr lang="en-AU" dirty="0"/>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26</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Tree>
    <p:extLst>
      <p:ext uri="{BB962C8B-B14F-4D97-AF65-F5344CB8AC3E}">
        <p14:creationId xmlns:p14="http://schemas.microsoft.com/office/powerpoint/2010/main" val="424054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10972800" cy="4295318"/>
          </a:xfrm>
        </p:spPr>
        <p:txBody>
          <a:bodyPr/>
          <a:lstStyle/>
          <a:p>
            <a:pPr marL="0" indent="0">
              <a:buNone/>
            </a:pPr>
            <a:r>
              <a:rPr lang="en-AU" b="1" dirty="0"/>
              <a:t>Scaling Azure SQL Database</a:t>
            </a:r>
          </a:p>
          <a:p>
            <a:r>
              <a:rPr lang="en-AU" dirty="0"/>
              <a:t>The scaling dimensions that matter aren’t on the product sheet</a:t>
            </a:r>
          </a:p>
          <a:p>
            <a:r>
              <a:rPr lang="en-AU" dirty="0"/>
              <a:t>Not all DTUs are equal</a:t>
            </a:r>
          </a:p>
          <a:p>
            <a:r>
              <a:rPr lang="en-AU" dirty="0"/>
              <a:t>S-series</a:t>
            </a:r>
          </a:p>
          <a:p>
            <a:pPr lvl="1"/>
            <a:r>
              <a:rPr lang="en-AU" dirty="0"/>
              <a:t>Okay for most workloads</a:t>
            </a:r>
          </a:p>
          <a:p>
            <a:pPr lvl="1"/>
            <a:r>
              <a:rPr lang="en-AU" dirty="0"/>
              <a:t>Okay for transactional</a:t>
            </a:r>
          </a:p>
          <a:p>
            <a:r>
              <a:rPr lang="en-AU" dirty="0"/>
              <a:t>P-series</a:t>
            </a:r>
          </a:p>
          <a:p>
            <a:pPr lvl="1"/>
            <a:r>
              <a:rPr lang="en-AU" dirty="0"/>
              <a:t>Not necessarily or always batter than S-series for transactional</a:t>
            </a:r>
          </a:p>
          <a:p>
            <a:pPr lvl="1"/>
            <a:r>
              <a:rPr lang="en-AU" dirty="0"/>
              <a:t>Always better (a LOT) for sustained throughput</a:t>
            </a:r>
          </a:p>
          <a:p>
            <a:pPr lvl="1"/>
            <a:r>
              <a:rPr lang="en-AU" dirty="0"/>
              <a:t>Has a read-only replica included</a:t>
            </a:r>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normAutofit/>
          </a:bodyPr>
          <a:lstStyle/>
          <a:p>
            <a:r>
              <a:rPr lang="en-US" dirty="0"/>
              <a:t>Stories from the trenches</a:t>
            </a:r>
            <a:endParaRPr lang="en-AU" dirty="0"/>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27</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Tree>
    <p:extLst>
      <p:ext uri="{BB962C8B-B14F-4D97-AF65-F5344CB8AC3E}">
        <p14:creationId xmlns:p14="http://schemas.microsoft.com/office/powerpoint/2010/main" val="407392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5185594" cy="4295318"/>
          </a:xfrm>
        </p:spPr>
        <p:txBody>
          <a:bodyPr/>
          <a:lstStyle/>
          <a:p>
            <a:pPr marL="0" indent="0">
              <a:buNone/>
            </a:pPr>
            <a:r>
              <a:rPr lang="en-AU" b="1" dirty="0"/>
              <a:t>Linux is the future of Azure </a:t>
            </a:r>
            <a:r>
              <a:rPr lang="en-AU" b="0" i="0" dirty="0">
                <a:solidFill>
                  <a:srgbClr val="333333"/>
                </a:solidFill>
                <a:effectLst/>
                <a:latin typeface="Segoe UI Emoji" panose="020B0502040204020203" pitchFamily="34" charset="0"/>
              </a:rPr>
              <a:t>😬</a:t>
            </a:r>
            <a:endParaRPr lang="en-AU" b="1" dirty="0"/>
          </a:p>
          <a:p>
            <a:r>
              <a:rPr lang="en-AU" dirty="0"/>
              <a:t>It really feels like the writing is on the wall for Windows Server</a:t>
            </a:r>
          </a:p>
          <a:p>
            <a:r>
              <a:rPr lang="en-AU" dirty="0"/>
              <a:t>.NET Core opens the door to Linux</a:t>
            </a:r>
          </a:p>
          <a:p>
            <a:r>
              <a:rPr lang="en-AU" dirty="0"/>
              <a:t>Some changes required</a:t>
            </a:r>
          </a:p>
          <a:p>
            <a:r>
              <a:rPr lang="en-AU" dirty="0"/>
              <a:t>Better bang for buck</a:t>
            </a:r>
          </a:p>
          <a:p>
            <a:r>
              <a:rPr lang="en-AU" dirty="0"/>
              <a:t>PaaS means you don’t need to know bash</a:t>
            </a:r>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normAutofit/>
          </a:bodyPr>
          <a:lstStyle/>
          <a:p>
            <a:r>
              <a:rPr lang="en-US" dirty="0"/>
              <a:t>Stories from the trenches</a:t>
            </a:r>
            <a:endParaRPr lang="en-AU" dirty="0"/>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28</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pic>
        <p:nvPicPr>
          <p:cNvPr id="1026" name="Picture 2">
            <a:extLst>
              <a:ext uri="{FF2B5EF4-FFF2-40B4-BE49-F238E27FC236}">
                <a16:creationId xmlns:a16="http://schemas.microsoft.com/office/drawing/2014/main" id="{6DF1A2A9-F19A-4E45-A77E-205BDBE9B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287" y="1310192"/>
            <a:ext cx="5905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1">
            <a:extLst>
              <a:ext uri="{FF2B5EF4-FFF2-40B4-BE49-F238E27FC236}">
                <a16:creationId xmlns:a16="http://schemas.microsoft.com/office/drawing/2014/main" id="{5F40B25E-59AF-4841-8718-7797B0451310}"/>
              </a:ext>
            </a:extLst>
          </p:cNvPr>
          <p:cNvSpPr/>
          <p:nvPr/>
        </p:nvSpPr>
        <p:spPr>
          <a:xfrm>
            <a:off x="6610350" y="4238624"/>
            <a:ext cx="2266950" cy="733425"/>
          </a:xfrm>
          <a:prstGeom prst="wedgeRectCallout">
            <a:avLst>
              <a:gd name="adj1" fmla="val 44792"/>
              <a:gd name="adj2" fmla="val -189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I’m not joking. Even a little bit.</a:t>
            </a:r>
          </a:p>
        </p:txBody>
      </p:sp>
    </p:spTree>
    <p:extLst>
      <p:ext uri="{BB962C8B-B14F-4D97-AF65-F5344CB8AC3E}">
        <p14:creationId xmlns:p14="http://schemas.microsoft.com/office/powerpoint/2010/main" val="3569603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A74B9B9-FA74-4173-A48B-3478FA6E2A06}"/>
              </a:ext>
            </a:extLst>
          </p:cNvPr>
          <p:cNvSpPr txBox="1">
            <a:spLocks/>
          </p:cNvSpPr>
          <p:nvPr/>
        </p:nvSpPr>
        <p:spPr>
          <a:xfrm>
            <a:off x="542204" y="1645987"/>
            <a:ext cx="10999837" cy="70070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solidFill>
                  <a:schemeClr val="tx2"/>
                </a:solidFill>
                <a:latin typeface="+mj-lt"/>
              </a:rPr>
              <a:t>Thank you! Also, We’re Hiring </a:t>
            </a:r>
          </a:p>
        </p:txBody>
      </p:sp>
      <p:sp>
        <p:nvSpPr>
          <p:cNvPr id="3" name="Text Placeholder 8">
            <a:extLst>
              <a:ext uri="{FF2B5EF4-FFF2-40B4-BE49-F238E27FC236}">
                <a16:creationId xmlns:a16="http://schemas.microsoft.com/office/drawing/2014/main" id="{55D32EEA-0A2E-4075-82DC-65D17D59E830}"/>
              </a:ext>
            </a:extLst>
          </p:cNvPr>
          <p:cNvSpPr txBox="1">
            <a:spLocks/>
          </p:cNvSpPr>
          <p:nvPr/>
        </p:nvSpPr>
        <p:spPr>
          <a:xfrm>
            <a:off x="542205" y="2346689"/>
            <a:ext cx="10290896" cy="3520711"/>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We have open roles for:</a:t>
            </a:r>
          </a:p>
          <a:p>
            <a:pPr marL="3060700" indent="-3060700">
              <a:buNone/>
              <a:tabLst>
                <a:tab pos="2616200" algn="l"/>
              </a:tabLst>
            </a:pPr>
            <a:r>
              <a:rPr lang="en-US" dirty="0">
                <a:latin typeface="+mj-lt"/>
              </a:rPr>
              <a:t>Azure Engineer	</a:t>
            </a:r>
            <a:r>
              <a:rPr lang="en-US" dirty="0">
                <a:latin typeface="+mj-lt"/>
                <a:sym typeface="Wingdings" pitchFamily="2" charset="2"/>
              </a:rPr>
              <a:t>	Working on our service delivery team supporting managed services customers. Varied and interesting work (no level 1, 2, 3 stratification, </a:t>
            </a:r>
            <a:r>
              <a:rPr lang="en-US" dirty="0" err="1">
                <a:latin typeface="+mj-lt"/>
                <a:sym typeface="Wingdings" pitchFamily="2" charset="2"/>
              </a:rPr>
              <a:t>etc</a:t>
            </a:r>
            <a:r>
              <a:rPr lang="en-US" dirty="0">
                <a:latin typeface="+mj-lt"/>
                <a:sym typeface="Wingdings" pitchFamily="2" charset="2"/>
              </a:rPr>
              <a:t>)</a:t>
            </a:r>
          </a:p>
          <a:p>
            <a:pPr marL="3060700" indent="-3060700">
              <a:buNone/>
              <a:tabLst>
                <a:tab pos="2616200" algn="l"/>
              </a:tabLst>
            </a:pPr>
            <a:r>
              <a:rPr lang="en-US" dirty="0">
                <a:latin typeface="+mj-lt"/>
                <a:sym typeface="Wingdings" pitchFamily="2" charset="2"/>
              </a:rPr>
              <a:t>Azure Consultant	 	Working on project delivery (assessing workloads, moving customers to Azure)</a:t>
            </a:r>
          </a:p>
          <a:p>
            <a:pPr marL="3060700" indent="-3060700">
              <a:buNone/>
              <a:tabLst>
                <a:tab pos="2616200" algn="l"/>
              </a:tabLst>
            </a:pPr>
            <a:endParaRPr lang="en-US" dirty="0">
              <a:latin typeface="+mj-lt"/>
              <a:sym typeface="Wingdings" pitchFamily="2" charset="2"/>
            </a:endParaRPr>
          </a:p>
          <a:p>
            <a:pPr marL="3060700" indent="-3060700">
              <a:buNone/>
              <a:tabLst>
                <a:tab pos="2616200" algn="l"/>
              </a:tabLst>
            </a:pPr>
            <a:r>
              <a:rPr lang="en-US" dirty="0">
                <a:latin typeface="+mj-lt"/>
                <a:sym typeface="Wingdings" pitchFamily="2" charset="2"/>
              </a:rPr>
              <a:t>Please reach out to </a:t>
            </a:r>
            <a:r>
              <a:rPr lang="en-US" b="1" u="sng" dirty="0">
                <a:latin typeface="+mj-lt"/>
                <a:sym typeface="Wingdings" pitchFamily="2" charset="2"/>
              </a:rPr>
              <a:t>david@codify.com</a:t>
            </a:r>
            <a:r>
              <a:rPr lang="en-US" b="1" dirty="0">
                <a:latin typeface="+mj-lt"/>
                <a:sym typeface="Wingdings" pitchFamily="2" charset="2"/>
              </a:rPr>
              <a:t> </a:t>
            </a:r>
            <a:r>
              <a:rPr lang="en-US" dirty="0">
                <a:latin typeface="+mj-lt"/>
                <a:sym typeface="Wingdings" pitchFamily="2" charset="2"/>
              </a:rPr>
              <a:t>with a CV.</a:t>
            </a:r>
            <a:endParaRPr lang="en-AU" dirty="0">
              <a:latin typeface="+mj-lt"/>
            </a:endParaRPr>
          </a:p>
        </p:txBody>
      </p:sp>
    </p:spTree>
    <p:extLst>
      <p:ext uri="{BB962C8B-B14F-4D97-AF65-F5344CB8AC3E}">
        <p14:creationId xmlns:p14="http://schemas.microsoft.com/office/powerpoint/2010/main" val="5596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8FBF17-674D-4A48-8BB7-1465AA5E7264}"/>
              </a:ext>
            </a:extLst>
          </p:cNvPr>
          <p:cNvSpPr>
            <a:spLocks noGrp="1"/>
          </p:cNvSpPr>
          <p:nvPr>
            <p:ph type="title"/>
          </p:nvPr>
        </p:nvSpPr>
        <p:spPr/>
        <p:txBody>
          <a:bodyPr/>
          <a:lstStyle/>
          <a:p>
            <a:r>
              <a:rPr lang="en-AU" dirty="0"/>
              <a:t>Introduction</a:t>
            </a:r>
          </a:p>
        </p:txBody>
      </p:sp>
      <p:sp>
        <p:nvSpPr>
          <p:cNvPr id="6" name="Slide Number Placeholder 5">
            <a:extLst>
              <a:ext uri="{FF2B5EF4-FFF2-40B4-BE49-F238E27FC236}">
                <a16:creationId xmlns:a16="http://schemas.microsoft.com/office/drawing/2014/main" id="{144D0C08-B61E-4385-AAC0-1F3F62FD8C55}"/>
              </a:ext>
            </a:extLst>
          </p:cNvPr>
          <p:cNvSpPr>
            <a:spLocks noGrp="1"/>
          </p:cNvSpPr>
          <p:nvPr>
            <p:ph type="sldNum" sz="quarter" idx="4"/>
          </p:nvPr>
        </p:nvSpPr>
        <p:spPr/>
        <p:txBody>
          <a:bodyPr/>
          <a:lstStyle/>
          <a:p>
            <a:fld id="{69FE682B-DECD-4DE3-86CF-4A6BD8877A7D}" type="slidenum">
              <a:rPr lang="en-AU" smtClean="0"/>
              <a:pPr/>
              <a:t>3</a:t>
            </a:fld>
            <a:endParaRPr lang="en-AU" dirty="0"/>
          </a:p>
        </p:txBody>
      </p:sp>
      <p:sp>
        <p:nvSpPr>
          <p:cNvPr id="16" name="Rectangle 15">
            <a:extLst>
              <a:ext uri="{FF2B5EF4-FFF2-40B4-BE49-F238E27FC236}">
                <a16:creationId xmlns:a16="http://schemas.microsoft.com/office/drawing/2014/main" id="{B72F0D6E-3793-4B37-BC66-76C11BE8254F}"/>
              </a:ext>
            </a:extLst>
          </p:cNvPr>
          <p:cNvSpPr/>
          <p:nvPr/>
        </p:nvSpPr>
        <p:spPr>
          <a:xfrm>
            <a:off x="2351407" y="1141699"/>
            <a:ext cx="3263705" cy="571094"/>
          </a:xfrm>
          <a:prstGeom prst="rect">
            <a:avLst/>
          </a:prstGeom>
          <a:solidFill>
            <a:schemeClr val="bg2">
              <a:alpha val="67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David Connors | Codify</a:t>
            </a:r>
            <a:endParaRPr lang="en-AU" sz="1600" dirty="0"/>
          </a:p>
        </p:txBody>
      </p:sp>
      <p:sp>
        <p:nvSpPr>
          <p:cNvPr id="20" name="Rectangle 19">
            <a:extLst>
              <a:ext uri="{FF2B5EF4-FFF2-40B4-BE49-F238E27FC236}">
                <a16:creationId xmlns:a16="http://schemas.microsoft.com/office/drawing/2014/main" id="{E4B2F60B-563B-4911-8B31-70E46E2A5259}"/>
              </a:ext>
            </a:extLst>
          </p:cNvPr>
          <p:cNvSpPr/>
          <p:nvPr/>
        </p:nvSpPr>
        <p:spPr>
          <a:xfrm>
            <a:off x="6578600" y="1141699"/>
            <a:ext cx="3263705" cy="571094"/>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Dan van Eck | Codify</a:t>
            </a:r>
            <a:endParaRPr lang="en-AU" sz="1600" dirty="0"/>
          </a:p>
        </p:txBody>
      </p:sp>
      <p:sp>
        <p:nvSpPr>
          <p:cNvPr id="21" name="Content Placeholder 6">
            <a:extLst>
              <a:ext uri="{FF2B5EF4-FFF2-40B4-BE49-F238E27FC236}">
                <a16:creationId xmlns:a16="http://schemas.microsoft.com/office/drawing/2014/main" id="{8E9FC585-BAA4-4FFD-B90B-BDF281C3E80F}"/>
              </a:ext>
            </a:extLst>
          </p:cNvPr>
          <p:cNvSpPr txBox="1">
            <a:spLocks/>
          </p:cNvSpPr>
          <p:nvPr/>
        </p:nvSpPr>
        <p:spPr>
          <a:xfrm>
            <a:off x="1238869" y="6233829"/>
            <a:ext cx="4024312" cy="190500"/>
          </a:xfrm>
          <a:prstGeom prst="rect">
            <a:avLst/>
          </a:prstGeom>
        </p:spPr>
        <p:txBody>
          <a:bodyPr vert="horz" lIns="0" tIns="0" rIns="0" bIns="0" rtlCol="0" anchor="b" anchorCtr="0">
            <a:noAutofit/>
          </a:bodyPr>
          <a:lstStyle>
            <a:lvl1pPr indent="0">
              <a:lnSpc>
                <a:spcPct val="90000"/>
              </a:lnSpc>
              <a:spcBef>
                <a:spcPts val="1000"/>
              </a:spcBef>
              <a:buClr>
                <a:schemeClr val="tx2"/>
              </a:buClr>
              <a:buFont typeface="Nexa Bold" panose="02000000000000000000" pitchFamily="2" charset="0"/>
              <a:buNone/>
              <a:defRPr sz="1600">
                <a:solidFill>
                  <a:schemeClr val="tx2"/>
                </a:solidFill>
              </a:defRPr>
            </a:lvl1pPr>
            <a:lvl2pPr indent="0">
              <a:lnSpc>
                <a:spcPct val="90000"/>
              </a:lnSpc>
              <a:spcBef>
                <a:spcPts val="500"/>
              </a:spcBef>
              <a:buClr>
                <a:schemeClr val="tx2"/>
              </a:buClr>
              <a:buFont typeface="Arial" panose="020B0604020202020204" pitchFamily="34" charset="0"/>
              <a:buNone/>
              <a:defRPr sz="1100">
                <a:solidFill>
                  <a:schemeClr val="tx2"/>
                </a:solidFill>
              </a:defRPr>
            </a:lvl2pPr>
            <a:lvl3pPr indent="0">
              <a:lnSpc>
                <a:spcPct val="90000"/>
              </a:lnSpc>
              <a:spcBef>
                <a:spcPts val="500"/>
              </a:spcBef>
              <a:buClr>
                <a:schemeClr val="tx2"/>
              </a:buClr>
              <a:buSzPct val="80000"/>
              <a:buFont typeface="Courier New" panose="02070309020205020404" pitchFamily="49" charset="0"/>
              <a:buNone/>
              <a:defRPr sz="1100">
                <a:solidFill>
                  <a:schemeClr val="tx2"/>
                </a:solidFill>
              </a:defRPr>
            </a:lvl3pPr>
            <a:lvl4pPr indent="0">
              <a:lnSpc>
                <a:spcPct val="90000"/>
              </a:lnSpc>
              <a:spcBef>
                <a:spcPts val="500"/>
              </a:spcBef>
              <a:buClr>
                <a:schemeClr val="tx2"/>
              </a:buClr>
              <a:buSzPct val="90000"/>
              <a:buFont typeface="Wingdings" panose="05000000000000000000" pitchFamily="2" charset="2"/>
              <a:buNone/>
              <a:defRPr sz="1100">
                <a:solidFill>
                  <a:schemeClr val="tx2"/>
                </a:solidFill>
              </a:defRPr>
            </a:lvl4pPr>
            <a:lvl5pPr indent="0">
              <a:lnSpc>
                <a:spcPct val="90000"/>
              </a:lnSpc>
              <a:spcBef>
                <a:spcPts val="500"/>
              </a:spcBef>
              <a:buClr>
                <a:schemeClr val="tx2"/>
              </a:buClr>
              <a:buFont typeface="Arial" panose="020B0604020202020204" pitchFamily="34" charset="0"/>
              <a:buNone/>
              <a:defRPr sz="11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dirty="0">
                <a:solidFill>
                  <a:schemeClr val="bg1"/>
                </a:solidFill>
              </a:rPr>
              <a:t>.NET App Modernisation</a:t>
            </a:r>
          </a:p>
        </p:txBody>
      </p:sp>
      <p:sp>
        <p:nvSpPr>
          <p:cNvPr id="22" name="Footer Placeholder 10">
            <a:extLst>
              <a:ext uri="{FF2B5EF4-FFF2-40B4-BE49-F238E27FC236}">
                <a16:creationId xmlns:a16="http://schemas.microsoft.com/office/drawing/2014/main" id="{BAEF746D-A3C7-442B-A409-F7EFF244AC49}"/>
              </a:ext>
            </a:extLst>
          </p:cNvPr>
          <p:cNvSpPr txBox="1">
            <a:spLocks/>
          </p:cNvSpPr>
          <p:nvPr/>
        </p:nvSpPr>
        <p:spPr>
          <a:xfrm>
            <a:off x="1243113" y="5853037"/>
            <a:ext cx="8033621" cy="292901"/>
          </a:xfrm>
          <a:prstGeom prst="rect">
            <a:avLst/>
          </a:prstGeom>
        </p:spPr>
        <p:txBody>
          <a:bodyPr vert="horz" lIns="0" tIns="0" rIns="0" bIns="0" rtlCol="0" anchor="t" anchorCtr="0"/>
          <a:lstStyle>
            <a:defPPr>
              <a:defRPr lang="en-US"/>
            </a:defPPr>
            <a:lvl1pPr>
              <a:defRPr sz="200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Brisbane Azure User Group – 13 April 2022</a:t>
            </a:r>
          </a:p>
        </p:txBody>
      </p:sp>
      <p:pic>
        <p:nvPicPr>
          <p:cNvPr id="4" name="Picture 3" descr="A person smiling for the picture&#10;&#10;Description automatically generated with medium confidence">
            <a:extLst>
              <a:ext uri="{FF2B5EF4-FFF2-40B4-BE49-F238E27FC236}">
                <a16:creationId xmlns:a16="http://schemas.microsoft.com/office/drawing/2014/main" id="{AA2E8DC6-AC2D-4B6E-BA41-F4EA6524F8ED}"/>
              </a:ext>
            </a:extLst>
          </p:cNvPr>
          <p:cNvPicPr>
            <a:picLocks noChangeAspect="1"/>
          </p:cNvPicPr>
          <p:nvPr/>
        </p:nvPicPr>
        <p:blipFill rotWithShape="1">
          <a:blip r:embed="rId3"/>
          <a:srcRect b="33366"/>
          <a:stretch/>
        </p:blipFill>
        <p:spPr>
          <a:xfrm>
            <a:off x="6575179" y="1716657"/>
            <a:ext cx="3263703" cy="3261071"/>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056E57B7-1FF0-4035-8CF4-8E47282E8DD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7000" contrast="-4000"/>
                    </a14:imgEffect>
                  </a14:imgLayer>
                </a14:imgProps>
              </a:ext>
            </a:extLst>
          </a:blip>
          <a:srcRect l="9674" t="11222" r="6864" b="33162"/>
          <a:stretch/>
        </p:blipFill>
        <p:spPr>
          <a:xfrm>
            <a:off x="2346272" y="1712794"/>
            <a:ext cx="3267129" cy="3264934"/>
          </a:xfrm>
          <a:prstGeom prst="rect">
            <a:avLst/>
          </a:prstGeom>
        </p:spPr>
      </p:pic>
      <p:sp>
        <p:nvSpPr>
          <p:cNvPr id="2" name="TextBox 1">
            <a:extLst>
              <a:ext uri="{FF2B5EF4-FFF2-40B4-BE49-F238E27FC236}">
                <a16:creationId xmlns:a16="http://schemas.microsoft.com/office/drawing/2014/main" id="{02A87020-6002-4776-A381-68810C04CD81}"/>
              </a:ext>
            </a:extLst>
          </p:cNvPr>
          <p:cNvSpPr txBox="1"/>
          <p:nvPr/>
        </p:nvSpPr>
        <p:spPr>
          <a:xfrm>
            <a:off x="2804674" y="4977728"/>
            <a:ext cx="2350323" cy="646331"/>
          </a:xfrm>
          <a:prstGeom prst="rect">
            <a:avLst/>
          </a:prstGeom>
          <a:noFill/>
        </p:spPr>
        <p:txBody>
          <a:bodyPr wrap="none" rtlCol="0">
            <a:spAutoFit/>
          </a:bodyPr>
          <a:lstStyle/>
          <a:p>
            <a:pPr algn="ctr"/>
            <a:r>
              <a:rPr lang="en-AU" dirty="0">
                <a:solidFill>
                  <a:schemeClr val="bg1"/>
                </a:solidFill>
              </a:rPr>
              <a:t>david@codify.com</a:t>
            </a:r>
          </a:p>
          <a:p>
            <a:pPr algn="ctr"/>
            <a:r>
              <a:rPr lang="en-AU" dirty="0">
                <a:solidFill>
                  <a:schemeClr val="bg1"/>
                </a:solidFill>
              </a:rPr>
              <a:t>0417 189 363</a:t>
            </a:r>
          </a:p>
        </p:txBody>
      </p:sp>
      <p:sp>
        <p:nvSpPr>
          <p:cNvPr id="11" name="TextBox 10">
            <a:extLst>
              <a:ext uri="{FF2B5EF4-FFF2-40B4-BE49-F238E27FC236}">
                <a16:creationId xmlns:a16="http://schemas.microsoft.com/office/drawing/2014/main" id="{5E9E5717-2FC1-432D-9823-66B33877E871}"/>
              </a:ext>
            </a:extLst>
          </p:cNvPr>
          <p:cNvSpPr txBox="1"/>
          <p:nvPr/>
        </p:nvSpPr>
        <p:spPr>
          <a:xfrm>
            <a:off x="7133186" y="4977728"/>
            <a:ext cx="2157963" cy="646331"/>
          </a:xfrm>
          <a:prstGeom prst="rect">
            <a:avLst/>
          </a:prstGeom>
          <a:noFill/>
        </p:spPr>
        <p:txBody>
          <a:bodyPr wrap="none" rtlCol="0">
            <a:spAutoFit/>
          </a:bodyPr>
          <a:lstStyle/>
          <a:p>
            <a:pPr algn="ctr"/>
            <a:r>
              <a:rPr lang="en-AU" dirty="0">
                <a:solidFill>
                  <a:schemeClr val="bg1"/>
                </a:solidFill>
              </a:rPr>
              <a:t>dan@codify.com</a:t>
            </a:r>
          </a:p>
          <a:p>
            <a:pPr algn="ctr"/>
            <a:r>
              <a:rPr lang="en-AU" dirty="0">
                <a:solidFill>
                  <a:schemeClr val="bg1"/>
                </a:solidFill>
              </a:rPr>
              <a:t>0413 993 708</a:t>
            </a:r>
          </a:p>
        </p:txBody>
      </p:sp>
    </p:spTree>
    <p:extLst>
      <p:ext uri="{BB962C8B-B14F-4D97-AF65-F5344CB8AC3E}">
        <p14:creationId xmlns:p14="http://schemas.microsoft.com/office/powerpoint/2010/main" val="143506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B69111-0313-4622-BCEA-327DCAF5303A}"/>
              </a:ext>
            </a:extLst>
          </p:cNvPr>
          <p:cNvSpPr>
            <a:spLocks noGrp="1"/>
          </p:cNvSpPr>
          <p:nvPr>
            <p:ph type="sldNum" sz="quarter" idx="4"/>
          </p:nvPr>
        </p:nvSpPr>
        <p:spPr>
          <a:xfrm>
            <a:off x="634181" y="5910488"/>
            <a:ext cx="492999" cy="499094"/>
          </a:xfrm>
        </p:spPr>
        <p:txBody>
          <a:bodyPr/>
          <a:lstStyle/>
          <a:p>
            <a:fld id="{69FE682B-DECD-4DE3-86CF-4A6BD8877A7D}" type="slidenum">
              <a:rPr lang="en-AU" smtClean="0"/>
              <a:pPr/>
              <a:t>4</a:t>
            </a:fld>
            <a:endParaRPr lang="en-AU"/>
          </a:p>
        </p:txBody>
      </p:sp>
      <p:sp>
        <p:nvSpPr>
          <p:cNvPr id="7" name="Content Placeholder 6">
            <a:extLst>
              <a:ext uri="{FF2B5EF4-FFF2-40B4-BE49-F238E27FC236}">
                <a16:creationId xmlns:a16="http://schemas.microsoft.com/office/drawing/2014/main" id="{9C1AE3B4-007D-447D-A6B5-BC138EC15388}"/>
              </a:ext>
            </a:extLst>
          </p:cNvPr>
          <p:cNvSpPr>
            <a:spLocks noGrp="1"/>
          </p:cNvSpPr>
          <p:nvPr>
            <p:ph sz="quarter" idx="14"/>
          </p:nvPr>
        </p:nvSpPr>
        <p:spPr>
          <a:xfrm>
            <a:off x="1238869" y="6233829"/>
            <a:ext cx="4024312" cy="190500"/>
          </a:xfrm>
        </p:spPr>
        <p:txBody>
          <a:bodyPr/>
          <a:lstStyle/>
          <a:p>
            <a:r>
              <a:rPr lang="en-AU" dirty="0"/>
              <a:t>.NET App Modernisation</a:t>
            </a:r>
          </a:p>
        </p:txBody>
      </p:sp>
      <p:sp>
        <p:nvSpPr>
          <p:cNvPr id="11" name="Footer Placeholder 10">
            <a:extLst>
              <a:ext uri="{FF2B5EF4-FFF2-40B4-BE49-F238E27FC236}">
                <a16:creationId xmlns:a16="http://schemas.microsoft.com/office/drawing/2014/main" id="{5D27B16A-B08F-4B66-B659-50019B1C7EC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pic>
        <p:nvPicPr>
          <p:cNvPr id="9" name="Graphic 8">
            <a:extLst>
              <a:ext uri="{FF2B5EF4-FFF2-40B4-BE49-F238E27FC236}">
                <a16:creationId xmlns:a16="http://schemas.microsoft.com/office/drawing/2014/main" id="{A590495B-D110-4286-B695-7577E807F2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5541" y="649699"/>
            <a:ext cx="1870125" cy="1870125"/>
          </a:xfrm>
          <a:prstGeom prst="rect">
            <a:avLst/>
          </a:prstGeom>
        </p:spPr>
      </p:pic>
      <p:pic>
        <p:nvPicPr>
          <p:cNvPr id="13" name="Graphic 12">
            <a:extLst>
              <a:ext uri="{FF2B5EF4-FFF2-40B4-BE49-F238E27FC236}">
                <a16:creationId xmlns:a16="http://schemas.microsoft.com/office/drawing/2014/main" id="{A6FC0FB8-9C2A-4FF8-BE83-166D5EA340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0486" y="509084"/>
            <a:ext cx="2689856" cy="2151885"/>
          </a:xfrm>
          <a:prstGeom prst="rect">
            <a:avLst/>
          </a:prstGeom>
        </p:spPr>
      </p:pic>
      <p:pic>
        <p:nvPicPr>
          <p:cNvPr id="15" name="Graphic 14">
            <a:extLst>
              <a:ext uri="{FF2B5EF4-FFF2-40B4-BE49-F238E27FC236}">
                <a16:creationId xmlns:a16="http://schemas.microsoft.com/office/drawing/2014/main" id="{B61F0460-81E0-4879-9BD7-596DC709D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6647" y="744756"/>
            <a:ext cx="2214799" cy="1968710"/>
          </a:xfrm>
          <a:prstGeom prst="rect">
            <a:avLst/>
          </a:prstGeom>
        </p:spPr>
      </p:pic>
      <p:sp>
        <p:nvSpPr>
          <p:cNvPr id="16" name="TextBox 15">
            <a:extLst>
              <a:ext uri="{FF2B5EF4-FFF2-40B4-BE49-F238E27FC236}">
                <a16:creationId xmlns:a16="http://schemas.microsoft.com/office/drawing/2014/main" id="{2CA12BFA-598F-4EBC-BFFA-1035FFD972B5}"/>
              </a:ext>
            </a:extLst>
          </p:cNvPr>
          <p:cNvSpPr txBox="1"/>
          <p:nvPr/>
        </p:nvSpPr>
        <p:spPr>
          <a:xfrm>
            <a:off x="1572532" y="2731258"/>
            <a:ext cx="1071127" cy="584775"/>
          </a:xfrm>
          <a:prstGeom prst="rect">
            <a:avLst/>
          </a:prstGeom>
          <a:noFill/>
        </p:spPr>
        <p:txBody>
          <a:bodyPr wrap="none" rtlCol="0">
            <a:spAutoFit/>
          </a:bodyPr>
          <a:lstStyle/>
          <a:p>
            <a:r>
              <a:rPr lang="en-AU" sz="3200"/>
              <a:t>PLAN</a:t>
            </a:r>
          </a:p>
        </p:txBody>
      </p:sp>
      <p:sp>
        <p:nvSpPr>
          <p:cNvPr id="40" name="TextBox 39">
            <a:extLst>
              <a:ext uri="{FF2B5EF4-FFF2-40B4-BE49-F238E27FC236}">
                <a16:creationId xmlns:a16="http://schemas.microsoft.com/office/drawing/2014/main" id="{A4F62F74-D7E0-4238-BB7A-D2ACCE61D98C}"/>
              </a:ext>
            </a:extLst>
          </p:cNvPr>
          <p:cNvSpPr txBox="1"/>
          <p:nvPr/>
        </p:nvSpPr>
        <p:spPr>
          <a:xfrm>
            <a:off x="4671235" y="2728905"/>
            <a:ext cx="1728358" cy="584775"/>
          </a:xfrm>
          <a:prstGeom prst="rect">
            <a:avLst/>
          </a:prstGeom>
          <a:noFill/>
        </p:spPr>
        <p:txBody>
          <a:bodyPr wrap="none" rtlCol="0">
            <a:spAutoFit/>
          </a:bodyPr>
          <a:lstStyle/>
          <a:p>
            <a:r>
              <a:rPr lang="en-AU" sz="3200"/>
              <a:t>MIGRATE</a:t>
            </a:r>
          </a:p>
        </p:txBody>
      </p:sp>
      <p:sp>
        <p:nvSpPr>
          <p:cNvPr id="45" name="TextBox 44">
            <a:extLst>
              <a:ext uri="{FF2B5EF4-FFF2-40B4-BE49-F238E27FC236}">
                <a16:creationId xmlns:a16="http://schemas.microsoft.com/office/drawing/2014/main" id="{E8D1C0EC-C1FC-45C0-B2F7-C87FC4B4E32A}"/>
              </a:ext>
            </a:extLst>
          </p:cNvPr>
          <p:cNvSpPr txBox="1"/>
          <p:nvPr/>
        </p:nvSpPr>
        <p:spPr>
          <a:xfrm>
            <a:off x="8756610" y="2728906"/>
            <a:ext cx="934871" cy="584775"/>
          </a:xfrm>
          <a:prstGeom prst="rect">
            <a:avLst/>
          </a:prstGeom>
          <a:noFill/>
        </p:spPr>
        <p:txBody>
          <a:bodyPr wrap="none" rtlCol="0">
            <a:spAutoFit/>
          </a:bodyPr>
          <a:lstStyle/>
          <a:p>
            <a:r>
              <a:rPr lang="en-AU" sz="3200"/>
              <a:t>RUN</a:t>
            </a:r>
          </a:p>
        </p:txBody>
      </p:sp>
      <p:sp>
        <p:nvSpPr>
          <p:cNvPr id="48" name="TextBox 47">
            <a:extLst>
              <a:ext uri="{FF2B5EF4-FFF2-40B4-BE49-F238E27FC236}">
                <a16:creationId xmlns:a16="http://schemas.microsoft.com/office/drawing/2014/main" id="{6AFE0B2D-D233-45A9-86A9-9EE5E538AAC8}"/>
              </a:ext>
            </a:extLst>
          </p:cNvPr>
          <p:cNvSpPr txBox="1"/>
          <p:nvPr/>
        </p:nvSpPr>
        <p:spPr>
          <a:xfrm>
            <a:off x="755650" y="3309272"/>
            <a:ext cx="2825166" cy="1323439"/>
          </a:xfrm>
          <a:prstGeom prst="rect">
            <a:avLst/>
          </a:prstGeom>
          <a:noFill/>
        </p:spPr>
        <p:txBody>
          <a:bodyPr wrap="square" rtlCol="0">
            <a:spAutoFit/>
          </a:bodyPr>
          <a:lstStyle/>
          <a:p>
            <a:r>
              <a:rPr lang="en-AU" sz="2000" dirty="0"/>
              <a:t>CloudLift</a:t>
            </a:r>
            <a:r>
              <a:rPr lang="en-AU" sz="2000"/>
              <a:t> - </a:t>
            </a:r>
            <a:r>
              <a:rPr lang="en-AU" sz="2000" dirty="0"/>
              <a:t>Codify’s</a:t>
            </a:r>
            <a:r>
              <a:rPr lang="en-AU" sz="2000"/>
              <a:t> solution for creating an evidence-based plan for moving to Azure</a:t>
            </a:r>
          </a:p>
        </p:txBody>
      </p:sp>
      <p:sp>
        <p:nvSpPr>
          <p:cNvPr id="52" name="TextBox 51">
            <a:extLst>
              <a:ext uri="{FF2B5EF4-FFF2-40B4-BE49-F238E27FC236}">
                <a16:creationId xmlns:a16="http://schemas.microsoft.com/office/drawing/2014/main" id="{18823051-1F02-4C76-BC9F-06A3B8A96851}"/>
              </a:ext>
            </a:extLst>
          </p:cNvPr>
          <p:cNvSpPr txBox="1"/>
          <p:nvPr/>
        </p:nvSpPr>
        <p:spPr>
          <a:xfrm>
            <a:off x="4248150" y="3316033"/>
            <a:ext cx="2825166" cy="1323439"/>
          </a:xfrm>
          <a:prstGeom prst="rect">
            <a:avLst/>
          </a:prstGeom>
          <a:noFill/>
        </p:spPr>
        <p:txBody>
          <a:bodyPr wrap="square" rtlCol="0">
            <a:spAutoFit/>
          </a:bodyPr>
          <a:lstStyle/>
          <a:p>
            <a:r>
              <a:rPr lang="en-AU" sz="2000"/>
              <a:t>Professional Services to digitally transform your organisation and get you to the cloud</a:t>
            </a:r>
          </a:p>
        </p:txBody>
      </p:sp>
      <p:sp>
        <p:nvSpPr>
          <p:cNvPr id="53" name="TextBox 52">
            <a:extLst>
              <a:ext uri="{FF2B5EF4-FFF2-40B4-BE49-F238E27FC236}">
                <a16:creationId xmlns:a16="http://schemas.microsoft.com/office/drawing/2014/main" id="{7A80B041-0A7D-4FCB-B325-1A3051EE6A8D}"/>
              </a:ext>
            </a:extLst>
          </p:cNvPr>
          <p:cNvSpPr txBox="1"/>
          <p:nvPr/>
        </p:nvSpPr>
        <p:spPr>
          <a:xfrm>
            <a:off x="7864151" y="3330454"/>
            <a:ext cx="2825166" cy="1631216"/>
          </a:xfrm>
          <a:prstGeom prst="rect">
            <a:avLst/>
          </a:prstGeom>
          <a:noFill/>
        </p:spPr>
        <p:txBody>
          <a:bodyPr wrap="square" rtlCol="0">
            <a:spAutoFit/>
          </a:bodyPr>
          <a:lstStyle/>
          <a:p>
            <a:r>
              <a:rPr lang="en-AU" sz="2000"/>
              <a:t>Guidance, governance and Microsoft-backed support to continually optimise your cloud infrastructure</a:t>
            </a:r>
          </a:p>
        </p:txBody>
      </p:sp>
    </p:spTree>
    <p:extLst>
      <p:ext uri="{BB962C8B-B14F-4D97-AF65-F5344CB8AC3E}">
        <p14:creationId xmlns:p14="http://schemas.microsoft.com/office/powerpoint/2010/main" val="345887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4B3865-6578-4359-B974-B6ADDAF91851}"/>
              </a:ext>
            </a:extLst>
          </p:cNvPr>
          <p:cNvSpPr>
            <a:spLocks noGrp="1"/>
          </p:cNvSpPr>
          <p:nvPr>
            <p:ph type="body" sz="quarter" idx="12"/>
          </p:nvPr>
        </p:nvSpPr>
        <p:spPr>
          <a:xfrm>
            <a:off x="634181" y="1241405"/>
            <a:ext cx="10972800" cy="871002"/>
          </a:xfrm>
        </p:spPr>
        <p:txBody>
          <a:bodyPr/>
          <a:lstStyle/>
          <a:p>
            <a:r>
              <a:rPr lang="en-AU" dirty="0"/>
              <a:t>Moving as far up the value chain as possible</a:t>
            </a:r>
          </a:p>
          <a:p>
            <a:r>
              <a:rPr lang="en-AU" dirty="0"/>
              <a:t>Synonymous with web apps </a:t>
            </a:r>
          </a:p>
          <a:p>
            <a:pPr marL="0" indent="0">
              <a:buNone/>
            </a:pPr>
            <a:endParaRPr lang="en-AU" dirty="0"/>
          </a:p>
        </p:txBody>
      </p:sp>
      <p:sp>
        <p:nvSpPr>
          <p:cNvPr id="4" name="Title 3">
            <a:extLst>
              <a:ext uri="{FF2B5EF4-FFF2-40B4-BE49-F238E27FC236}">
                <a16:creationId xmlns:a16="http://schemas.microsoft.com/office/drawing/2014/main" id="{337FF7C4-6020-4A95-AAFE-BF614EE1ED09}"/>
              </a:ext>
            </a:extLst>
          </p:cNvPr>
          <p:cNvSpPr>
            <a:spLocks noGrp="1"/>
          </p:cNvSpPr>
          <p:nvPr>
            <p:ph type="title"/>
          </p:nvPr>
        </p:nvSpPr>
        <p:spPr/>
        <p:txBody>
          <a:bodyPr/>
          <a:lstStyle/>
          <a:p>
            <a:r>
              <a:rPr lang="en-AU" dirty="0"/>
              <a:t>What does modernisation mean?</a:t>
            </a:r>
          </a:p>
        </p:txBody>
      </p:sp>
      <p:sp>
        <p:nvSpPr>
          <p:cNvPr id="5" name="Slide Number Placeholder 4">
            <a:extLst>
              <a:ext uri="{FF2B5EF4-FFF2-40B4-BE49-F238E27FC236}">
                <a16:creationId xmlns:a16="http://schemas.microsoft.com/office/drawing/2014/main" id="{8696AC75-95F1-44E8-B6AB-D1BAF0D615C7}"/>
              </a:ext>
            </a:extLst>
          </p:cNvPr>
          <p:cNvSpPr>
            <a:spLocks noGrp="1"/>
          </p:cNvSpPr>
          <p:nvPr>
            <p:ph type="sldNum" sz="quarter" idx="4"/>
          </p:nvPr>
        </p:nvSpPr>
        <p:spPr/>
        <p:txBody>
          <a:bodyPr/>
          <a:lstStyle/>
          <a:p>
            <a:fld id="{69FE682B-DECD-4DE3-86CF-4A6BD8877A7D}" type="slidenum">
              <a:rPr lang="en-AU" smtClean="0"/>
              <a:pPr/>
              <a:t>5</a:t>
            </a:fld>
            <a:endParaRPr lang="en-AU" dirty="0"/>
          </a:p>
        </p:txBody>
      </p:sp>
      <p:sp>
        <p:nvSpPr>
          <p:cNvPr id="7" name="Footer Placeholder 6">
            <a:extLst>
              <a:ext uri="{FF2B5EF4-FFF2-40B4-BE49-F238E27FC236}">
                <a16:creationId xmlns:a16="http://schemas.microsoft.com/office/drawing/2014/main" id="{411A15FF-66C0-4460-A91B-A1669331FACC}"/>
              </a:ext>
            </a:extLst>
          </p:cNvPr>
          <p:cNvSpPr>
            <a:spLocks noGrp="1"/>
          </p:cNvSpPr>
          <p:nvPr>
            <p:ph type="ftr" sz="quarter" idx="3"/>
          </p:nvPr>
        </p:nvSpPr>
        <p:spPr/>
        <p:txBody>
          <a:bodyPr/>
          <a:lstStyle/>
          <a:p>
            <a:r>
              <a:rPr lang="en-AU" dirty="0"/>
              <a:t>Brisbane Azure User Group – 13 April 2022</a:t>
            </a:r>
          </a:p>
        </p:txBody>
      </p:sp>
      <p:sp>
        <p:nvSpPr>
          <p:cNvPr id="12" name="Content Placeholder 11">
            <a:extLst>
              <a:ext uri="{FF2B5EF4-FFF2-40B4-BE49-F238E27FC236}">
                <a16:creationId xmlns:a16="http://schemas.microsoft.com/office/drawing/2014/main" id="{BDF07D27-2D09-4084-9263-25B4DF0E439F}"/>
              </a:ext>
            </a:extLst>
          </p:cNvPr>
          <p:cNvSpPr>
            <a:spLocks noGrp="1"/>
          </p:cNvSpPr>
          <p:nvPr>
            <p:ph sz="quarter" idx="14"/>
          </p:nvPr>
        </p:nvSpPr>
        <p:spPr/>
        <p:txBody>
          <a:bodyPr/>
          <a:lstStyle/>
          <a:p>
            <a:r>
              <a:rPr lang="en-AU" dirty="0"/>
              <a:t>.NET App Modernisation</a:t>
            </a:r>
          </a:p>
        </p:txBody>
      </p:sp>
      <p:sp>
        <p:nvSpPr>
          <p:cNvPr id="13" name="Rectangle 12">
            <a:extLst>
              <a:ext uri="{FF2B5EF4-FFF2-40B4-BE49-F238E27FC236}">
                <a16:creationId xmlns:a16="http://schemas.microsoft.com/office/drawing/2014/main" id="{CF85361A-1B40-4254-ACE1-FFCEF6212F1B}"/>
              </a:ext>
            </a:extLst>
          </p:cNvPr>
          <p:cNvSpPr/>
          <p:nvPr/>
        </p:nvSpPr>
        <p:spPr>
          <a:xfrm>
            <a:off x="987067" y="2242952"/>
            <a:ext cx="2694755" cy="1523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Desktop Applications</a:t>
            </a:r>
          </a:p>
          <a:p>
            <a:r>
              <a:rPr lang="en-AU" sz="1400" dirty="0"/>
              <a:t>VB, C++, MS Access</a:t>
            </a:r>
          </a:p>
          <a:p>
            <a:endParaRPr lang="en-AU" dirty="0"/>
          </a:p>
        </p:txBody>
      </p:sp>
      <p:sp>
        <p:nvSpPr>
          <p:cNvPr id="14" name="Rectangle 13">
            <a:extLst>
              <a:ext uri="{FF2B5EF4-FFF2-40B4-BE49-F238E27FC236}">
                <a16:creationId xmlns:a16="http://schemas.microsoft.com/office/drawing/2014/main" id="{7CEFF244-4DF3-4B8D-9BF6-79FCD823EF36}"/>
              </a:ext>
            </a:extLst>
          </p:cNvPr>
          <p:cNvSpPr/>
          <p:nvPr/>
        </p:nvSpPr>
        <p:spPr>
          <a:xfrm>
            <a:off x="8593946" y="2264806"/>
            <a:ext cx="2694755" cy="150179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Web Applications</a:t>
            </a:r>
          </a:p>
          <a:p>
            <a:r>
              <a:rPr lang="en-AU" sz="1400" dirty="0"/>
              <a:t>.NET, PHP, Node, Ruby, Python, Java</a:t>
            </a:r>
          </a:p>
        </p:txBody>
      </p:sp>
      <p:sp>
        <p:nvSpPr>
          <p:cNvPr id="15" name="Rectangle 14">
            <a:extLst>
              <a:ext uri="{FF2B5EF4-FFF2-40B4-BE49-F238E27FC236}">
                <a16:creationId xmlns:a16="http://schemas.microsoft.com/office/drawing/2014/main" id="{9A911B63-477A-4E9F-A95F-B1D8DC22E9E2}"/>
              </a:ext>
            </a:extLst>
          </p:cNvPr>
          <p:cNvSpPr/>
          <p:nvPr/>
        </p:nvSpPr>
        <p:spPr>
          <a:xfrm>
            <a:off x="4869734" y="2242952"/>
            <a:ext cx="2694755" cy="1523649"/>
          </a:xfrm>
          <a:prstGeom prst="rect">
            <a:avLst/>
          </a:prstGeom>
          <a:solidFill>
            <a:srgbClr val="CC9B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Legacy Web Applications</a:t>
            </a:r>
          </a:p>
          <a:p>
            <a:r>
              <a:rPr lang="en-AU" sz="1400" dirty="0"/>
              <a:t>Significant </a:t>
            </a:r>
            <a:r>
              <a:rPr lang="en-AU" sz="1400" dirty="0" err="1"/>
              <a:t>depdendency</a:t>
            </a:r>
            <a:r>
              <a:rPr lang="en-AU" sz="1400" dirty="0"/>
              <a:t> on COM+/</a:t>
            </a:r>
            <a:r>
              <a:rPr lang="en-AU" sz="1400" dirty="0" err="1"/>
              <a:t>nTier</a:t>
            </a:r>
            <a:r>
              <a:rPr lang="en-AU" sz="1400" dirty="0"/>
              <a:t>, ActiveX, High trust requirements (exes etc)</a:t>
            </a:r>
            <a:endParaRPr lang="en-AU" sz="1400" b="1" dirty="0"/>
          </a:p>
        </p:txBody>
      </p:sp>
      <p:sp>
        <p:nvSpPr>
          <p:cNvPr id="16" name="Rectangle 15">
            <a:extLst>
              <a:ext uri="{FF2B5EF4-FFF2-40B4-BE49-F238E27FC236}">
                <a16:creationId xmlns:a16="http://schemas.microsoft.com/office/drawing/2014/main" id="{1ECCAD16-7DCD-40DF-8D16-77A1FC63ACE9}"/>
              </a:ext>
            </a:extLst>
          </p:cNvPr>
          <p:cNvSpPr/>
          <p:nvPr/>
        </p:nvSpPr>
        <p:spPr>
          <a:xfrm>
            <a:off x="4869734" y="4050653"/>
            <a:ext cx="2694755" cy="1134069"/>
          </a:xfrm>
          <a:prstGeom prst="rect">
            <a:avLst/>
          </a:prstGeom>
          <a:solidFill>
            <a:srgbClr val="CC9B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Action</a:t>
            </a:r>
          </a:p>
          <a:p>
            <a:r>
              <a:rPr lang="en-AU" dirty="0"/>
              <a:t>Partial rewrite and move to App Service</a:t>
            </a:r>
          </a:p>
        </p:txBody>
      </p:sp>
      <p:sp>
        <p:nvSpPr>
          <p:cNvPr id="18" name="Rectangle 17">
            <a:extLst>
              <a:ext uri="{FF2B5EF4-FFF2-40B4-BE49-F238E27FC236}">
                <a16:creationId xmlns:a16="http://schemas.microsoft.com/office/drawing/2014/main" id="{776BFD50-AE30-48F3-9C24-D0E2B6CAF932}"/>
              </a:ext>
            </a:extLst>
          </p:cNvPr>
          <p:cNvSpPr/>
          <p:nvPr/>
        </p:nvSpPr>
        <p:spPr>
          <a:xfrm>
            <a:off x="8593945" y="4050653"/>
            <a:ext cx="2694755" cy="113406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Action</a:t>
            </a:r>
          </a:p>
          <a:p>
            <a:r>
              <a:rPr lang="en-AU" dirty="0"/>
              <a:t>Tweak and move to App Service</a:t>
            </a:r>
          </a:p>
        </p:txBody>
      </p:sp>
      <p:sp>
        <p:nvSpPr>
          <p:cNvPr id="19" name="Rectangle 18">
            <a:extLst>
              <a:ext uri="{FF2B5EF4-FFF2-40B4-BE49-F238E27FC236}">
                <a16:creationId xmlns:a16="http://schemas.microsoft.com/office/drawing/2014/main" id="{E53F5762-1654-4A6E-979C-CA27AD310B79}"/>
              </a:ext>
            </a:extLst>
          </p:cNvPr>
          <p:cNvSpPr/>
          <p:nvPr/>
        </p:nvSpPr>
        <p:spPr>
          <a:xfrm>
            <a:off x="987067" y="4050652"/>
            <a:ext cx="2694755" cy="113406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t>Action</a:t>
            </a:r>
          </a:p>
          <a:p>
            <a:r>
              <a:rPr lang="en-AU" dirty="0"/>
              <a:t>Complete Rewrite or Deploy to Azure Virtual Desktop</a:t>
            </a:r>
          </a:p>
        </p:txBody>
      </p:sp>
      <p:sp>
        <p:nvSpPr>
          <p:cNvPr id="20" name="Arrow: Down 19">
            <a:extLst>
              <a:ext uri="{FF2B5EF4-FFF2-40B4-BE49-F238E27FC236}">
                <a16:creationId xmlns:a16="http://schemas.microsoft.com/office/drawing/2014/main" id="{6354AE30-2235-44EA-911C-C51D630D107F}"/>
              </a:ext>
            </a:extLst>
          </p:cNvPr>
          <p:cNvSpPr/>
          <p:nvPr/>
        </p:nvSpPr>
        <p:spPr>
          <a:xfrm>
            <a:off x="1955969" y="3724865"/>
            <a:ext cx="647952" cy="46367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1" name="Arrow: Down 20">
            <a:extLst>
              <a:ext uri="{FF2B5EF4-FFF2-40B4-BE49-F238E27FC236}">
                <a16:creationId xmlns:a16="http://schemas.microsoft.com/office/drawing/2014/main" id="{19B30620-1954-4AE0-94B9-3FE687252631}"/>
              </a:ext>
            </a:extLst>
          </p:cNvPr>
          <p:cNvSpPr/>
          <p:nvPr/>
        </p:nvSpPr>
        <p:spPr>
          <a:xfrm>
            <a:off x="5893135" y="3735025"/>
            <a:ext cx="647952" cy="46367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5" name="Arrow: Down 24">
            <a:extLst>
              <a:ext uri="{FF2B5EF4-FFF2-40B4-BE49-F238E27FC236}">
                <a16:creationId xmlns:a16="http://schemas.microsoft.com/office/drawing/2014/main" id="{6FF2E140-B578-42DC-9E42-05AB5AE991AB}"/>
              </a:ext>
            </a:extLst>
          </p:cNvPr>
          <p:cNvSpPr/>
          <p:nvPr/>
        </p:nvSpPr>
        <p:spPr>
          <a:xfrm>
            <a:off x="9677901" y="3693511"/>
            <a:ext cx="647952" cy="46367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581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E54CDC3-CF6C-45B5-84B1-9B353D3D110E}"/>
              </a:ext>
            </a:extLst>
          </p:cNvPr>
          <p:cNvSpPr>
            <a:spLocks noGrp="1"/>
          </p:cNvSpPr>
          <p:nvPr>
            <p:ph type="title"/>
          </p:nvPr>
        </p:nvSpPr>
        <p:spPr>
          <a:xfrm>
            <a:off x="634181" y="566654"/>
            <a:ext cx="10972800" cy="546753"/>
          </a:xfrm>
        </p:spPr>
        <p:txBody>
          <a:bodyPr/>
          <a:lstStyle/>
          <a:p>
            <a:r>
              <a:rPr lang="en-AU" dirty="0"/>
              <a:t>Why PaaS?</a:t>
            </a:r>
          </a:p>
        </p:txBody>
      </p:sp>
      <p:sp>
        <p:nvSpPr>
          <p:cNvPr id="5" name="Slide Number Placeholder 4">
            <a:extLst>
              <a:ext uri="{FF2B5EF4-FFF2-40B4-BE49-F238E27FC236}">
                <a16:creationId xmlns:a16="http://schemas.microsoft.com/office/drawing/2014/main" id="{80B69111-0313-4622-BCEA-327DCAF5303A}"/>
              </a:ext>
            </a:extLst>
          </p:cNvPr>
          <p:cNvSpPr>
            <a:spLocks noGrp="1"/>
          </p:cNvSpPr>
          <p:nvPr>
            <p:ph type="sldNum" sz="quarter" idx="4"/>
          </p:nvPr>
        </p:nvSpPr>
        <p:spPr/>
        <p:txBody>
          <a:bodyPr/>
          <a:lstStyle/>
          <a:p>
            <a:fld id="{69FE682B-DECD-4DE3-86CF-4A6BD8877A7D}" type="slidenum">
              <a:rPr lang="en-AU" smtClean="0"/>
              <a:pPr/>
              <a:t>6</a:t>
            </a:fld>
            <a:endParaRPr lang="en-AU"/>
          </a:p>
        </p:txBody>
      </p:sp>
      <p:pic>
        <p:nvPicPr>
          <p:cNvPr id="11" name="Picture 10" descr="A picture containing text, monitor, cellphone, screen&#10;&#10;Description automatically generated">
            <a:extLst>
              <a:ext uri="{FF2B5EF4-FFF2-40B4-BE49-F238E27FC236}">
                <a16:creationId xmlns:a16="http://schemas.microsoft.com/office/drawing/2014/main" id="{44F0CF11-E939-4693-B126-4347CCE594EB}"/>
              </a:ext>
            </a:extLst>
          </p:cNvPr>
          <p:cNvPicPr>
            <a:picLocks noChangeAspect="1"/>
          </p:cNvPicPr>
          <p:nvPr/>
        </p:nvPicPr>
        <p:blipFill>
          <a:blip r:embed="rId3"/>
          <a:stretch>
            <a:fillRect/>
          </a:stretch>
        </p:blipFill>
        <p:spPr>
          <a:xfrm>
            <a:off x="3198732" y="978986"/>
            <a:ext cx="5794535" cy="4786160"/>
          </a:xfrm>
          <a:prstGeom prst="rect">
            <a:avLst/>
          </a:prstGeom>
        </p:spPr>
      </p:pic>
      <p:sp>
        <p:nvSpPr>
          <p:cNvPr id="29" name="Content Placeholder 6">
            <a:extLst>
              <a:ext uri="{FF2B5EF4-FFF2-40B4-BE49-F238E27FC236}">
                <a16:creationId xmlns:a16="http://schemas.microsoft.com/office/drawing/2014/main" id="{957528E5-1DD2-4AF4-B1DF-54F7974A9B3F}"/>
              </a:ext>
            </a:extLst>
          </p:cNvPr>
          <p:cNvSpPr>
            <a:spLocks noGrp="1"/>
          </p:cNvSpPr>
          <p:nvPr>
            <p:ph sz="quarter" idx="14"/>
          </p:nvPr>
        </p:nvSpPr>
        <p:spPr>
          <a:xfrm>
            <a:off x="1238869" y="6233829"/>
            <a:ext cx="4024312" cy="190500"/>
          </a:xfrm>
        </p:spPr>
        <p:txBody>
          <a:bodyPr/>
          <a:lstStyle/>
          <a:p>
            <a:r>
              <a:rPr lang="en-AU" dirty="0"/>
              <a:t>.NET App Modernisation</a:t>
            </a:r>
          </a:p>
        </p:txBody>
      </p:sp>
      <p:sp>
        <p:nvSpPr>
          <p:cNvPr id="30" name="Footer Placeholder 10">
            <a:extLst>
              <a:ext uri="{FF2B5EF4-FFF2-40B4-BE49-F238E27FC236}">
                <a16:creationId xmlns:a16="http://schemas.microsoft.com/office/drawing/2014/main" id="{C01044F9-77B1-4F8B-8691-F04564C4AECF}"/>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Tree>
    <p:extLst>
      <p:ext uri="{BB962C8B-B14F-4D97-AF65-F5344CB8AC3E}">
        <p14:creationId xmlns:p14="http://schemas.microsoft.com/office/powerpoint/2010/main" val="115500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606AB-AC7A-47C4-A5EB-0180352910ED}"/>
              </a:ext>
            </a:extLst>
          </p:cNvPr>
          <p:cNvSpPr>
            <a:spLocks noGrp="1"/>
          </p:cNvSpPr>
          <p:nvPr>
            <p:ph type="body" sz="quarter" idx="12"/>
          </p:nvPr>
        </p:nvSpPr>
        <p:spPr>
          <a:xfrm>
            <a:off x="634181" y="1310192"/>
            <a:ext cx="10972800" cy="4295318"/>
          </a:xfrm>
        </p:spPr>
        <p:txBody>
          <a:bodyPr/>
          <a:lstStyle/>
          <a:p>
            <a:r>
              <a:rPr lang="en-AU" dirty="0"/>
              <a:t>Genomics app built for on-premises</a:t>
            </a:r>
          </a:p>
          <a:p>
            <a:r>
              <a:rPr lang="en-AU" dirty="0"/>
              <a:t>External developer resistance to Cloud </a:t>
            </a:r>
            <a:r>
              <a:rPr lang="en-AU" dirty="0">
                <a:sym typeface="Wingdings" panose="05000000000000000000" pitchFamily="2" charset="2"/>
              </a:rPr>
              <a:t> </a:t>
            </a:r>
            <a:r>
              <a:rPr lang="en-AU" dirty="0"/>
              <a:t>“It will never work” </a:t>
            </a:r>
          </a:p>
          <a:p>
            <a:r>
              <a:rPr lang="en-AU" dirty="0"/>
              <a:t>Our approach:</a:t>
            </a:r>
          </a:p>
          <a:p>
            <a:pPr lvl="1"/>
            <a:r>
              <a:rPr lang="en-AU" dirty="0"/>
              <a:t>Source-level review of the application</a:t>
            </a:r>
          </a:p>
          <a:p>
            <a:pPr lvl="1"/>
            <a:r>
              <a:rPr lang="en-AU" dirty="0"/>
              <a:t>Identify cloud “anti-patterns”</a:t>
            </a:r>
          </a:p>
          <a:p>
            <a:pPr lvl="1"/>
            <a:r>
              <a:rPr lang="en-AU" dirty="0"/>
              <a:t>Create resolution plan for each item</a:t>
            </a:r>
          </a:p>
          <a:p>
            <a:pPr lvl="1"/>
            <a:r>
              <a:rPr lang="en-AU" dirty="0"/>
              <a:t>Implement and deploy through DevOps</a:t>
            </a:r>
          </a:p>
          <a:p>
            <a:pPr marL="266700" lvl="1" indent="0">
              <a:buNone/>
            </a:pPr>
            <a:endParaRPr lang="en-AU" dirty="0"/>
          </a:p>
          <a:p>
            <a:pPr marL="266700" lvl="1" indent="0">
              <a:buNone/>
            </a:pPr>
            <a:endParaRPr lang="en-AU" dirty="0"/>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Case Study – Fixing Cloud Anti-Patterns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7</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Tree>
    <p:extLst>
      <p:ext uri="{BB962C8B-B14F-4D97-AF65-F5344CB8AC3E}">
        <p14:creationId xmlns:p14="http://schemas.microsoft.com/office/powerpoint/2010/main" val="15946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4521B0-613D-4144-83B1-F08028059A32}"/>
              </a:ext>
            </a:extLst>
          </p:cNvPr>
          <p:cNvSpPr/>
          <p:nvPr/>
        </p:nvSpPr>
        <p:spPr>
          <a:xfrm rot="360000">
            <a:off x="2025295" y="1561024"/>
            <a:ext cx="2887157" cy="4090459"/>
          </a:xfrm>
          <a:prstGeom prst="rect">
            <a:avLst/>
          </a:prstGeom>
          <a:solidFill>
            <a:schemeClr val="bg1">
              <a:lumMod val="95000"/>
            </a:schemeClr>
          </a:solidFill>
          <a:ln w="3175">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Case Study – Fixing Cloud Anti-Patterns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8</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sp>
        <p:nvSpPr>
          <p:cNvPr id="12" name="Rectangle 11">
            <a:extLst>
              <a:ext uri="{FF2B5EF4-FFF2-40B4-BE49-F238E27FC236}">
                <a16:creationId xmlns:a16="http://schemas.microsoft.com/office/drawing/2014/main" id="{E14EAEF7-F3B8-437A-9B8F-DDADB5D6C2A1}"/>
              </a:ext>
            </a:extLst>
          </p:cNvPr>
          <p:cNvSpPr/>
          <p:nvPr/>
        </p:nvSpPr>
        <p:spPr>
          <a:xfrm rot="240000">
            <a:off x="1942939" y="1480053"/>
            <a:ext cx="2887157" cy="4090459"/>
          </a:xfrm>
          <a:prstGeom prst="rect">
            <a:avLst/>
          </a:prstGeom>
          <a:solidFill>
            <a:schemeClr val="bg1">
              <a:lumMod val="95000"/>
            </a:schemeClr>
          </a:solidFill>
          <a:ln w="3175">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0238793-FB1E-45CD-B094-98662C762BC3}"/>
              </a:ext>
            </a:extLst>
          </p:cNvPr>
          <p:cNvSpPr/>
          <p:nvPr/>
        </p:nvSpPr>
        <p:spPr>
          <a:xfrm rot="120000">
            <a:off x="1866475" y="1389657"/>
            <a:ext cx="2887157" cy="4090459"/>
          </a:xfrm>
          <a:prstGeom prst="rect">
            <a:avLst/>
          </a:prstGeom>
          <a:solidFill>
            <a:schemeClr val="bg1">
              <a:lumMod val="95000"/>
            </a:schemeClr>
          </a:solidFill>
          <a:ln w="3175">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2">
            <a:extLst>
              <a:ext uri="{FF2B5EF4-FFF2-40B4-BE49-F238E27FC236}">
                <a16:creationId xmlns:a16="http://schemas.microsoft.com/office/drawing/2014/main" id="{C39E8A01-FF4F-422C-8E47-FA37EB141AD1}"/>
              </a:ext>
            </a:extLst>
          </p:cNvPr>
          <p:cNvSpPr txBox="1">
            <a:spLocks/>
          </p:cNvSpPr>
          <p:nvPr/>
        </p:nvSpPr>
        <p:spPr>
          <a:xfrm>
            <a:off x="5801545" y="1372054"/>
            <a:ext cx="5805435" cy="34265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tx2"/>
              </a:buClr>
              <a:buFont typeface="Nexa Bold" panose="02000000000000000000" pitchFamily="2" charset="0"/>
              <a:buChar char="&gt;"/>
              <a:defRPr sz="24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tx2"/>
              </a:buClr>
              <a:buSzPct val="80000"/>
              <a:buFont typeface="Courier New" panose="02070309020205020404" pitchFamily="49" charset="0"/>
              <a:buChar char="o"/>
              <a:defRPr sz="1800" kern="1200">
                <a:solidFill>
                  <a:schemeClr val="tx1"/>
                </a:solidFill>
                <a:latin typeface="+mn-lt"/>
                <a:ea typeface="+mn-ea"/>
                <a:cs typeface="+mn-cs"/>
              </a:defRPr>
            </a:lvl3pPr>
            <a:lvl4pPr marL="1077913" indent="-276225" algn="l" defTabSz="914400" rtl="0" eaLnBrk="1" latinLnBrk="0" hangingPunct="1">
              <a:lnSpc>
                <a:spcPct val="90000"/>
              </a:lnSpc>
              <a:spcBef>
                <a:spcPts val="500"/>
              </a:spcBef>
              <a:buClr>
                <a:schemeClr val="tx2"/>
              </a:buClr>
              <a:buSzPct val="90000"/>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We have a well-worn checklist of items to assess application Cloud Readiness</a:t>
            </a:r>
          </a:p>
          <a:p>
            <a:r>
              <a:rPr lang="en-AU" dirty="0"/>
              <a:t>This is a part of our standard Statements of Work</a:t>
            </a:r>
          </a:p>
          <a:p>
            <a:r>
              <a:rPr lang="en-AU" dirty="0"/>
              <a:t>We’ve taken the best bits out and turned it into a whitepaper</a:t>
            </a:r>
          </a:p>
          <a:p>
            <a:r>
              <a:rPr lang="en-AU" dirty="0"/>
              <a:t>You can download this at the end of the presentation</a:t>
            </a:r>
          </a:p>
        </p:txBody>
      </p:sp>
      <p:sp>
        <p:nvSpPr>
          <p:cNvPr id="2" name="TextBox 1">
            <a:extLst>
              <a:ext uri="{FF2B5EF4-FFF2-40B4-BE49-F238E27FC236}">
                <a16:creationId xmlns:a16="http://schemas.microsoft.com/office/drawing/2014/main" id="{24AAB011-0F06-CC4C-9AE6-8034E8581A88}"/>
              </a:ext>
            </a:extLst>
          </p:cNvPr>
          <p:cNvSpPr txBox="1"/>
          <p:nvPr/>
        </p:nvSpPr>
        <p:spPr>
          <a:xfrm>
            <a:off x="5133960" y="5024470"/>
            <a:ext cx="6654386" cy="461665"/>
          </a:xfrm>
          <a:prstGeom prst="rect">
            <a:avLst/>
          </a:prstGeom>
          <a:noFill/>
        </p:spPr>
        <p:txBody>
          <a:bodyPr wrap="none" rtlCol="0">
            <a:spAutoFit/>
          </a:bodyPr>
          <a:lstStyle/>
          <a:p>
            <a:r>
              <a:rPr lang="en-US" sz="2400" dirty="0"/>
              <a:t>Download: </a:t>
            </a:r>
            <a:r>
              <a:rPr lang="en-US" sz="2400" b="1" u="sng" dirty="0"/>
              <a:t>https://</a:t>
            </a:r>
            <a:r>
              <a:rPr lang="en-US" sz="2400" b="1" u="sng" dirty="0" err="1"/>
              <a:t>cdfy.cc</a:t>
            </a:r>
            <a:r>
              <a:rPr lang="en-US" sz="2400" b="1" u="sng" dirty="0"/>
              <a:t>/</a:t>
            </a:r>
            <a:r>
              <a:rPr lang="en-US" sz="2400" b="1" u="sng" dirty="0" err="1"/>
              <a:t>baug</a:t>
            </a:r>
            <a:r>
              <a:rPr lang="en-US" sz="2400" b="1" u="sng" dirty="0"/>
              <a:t>-app-mod</a:t>
            </a:r>
          </a:p>
        </p:txBody>
      </p:sp>
      <p:pic>
        <p:nvPicPr>
          <p:cNvPr id="3" name="Picture 2">
            <a:extLst>
              <a:ext uri="{FF2B5EF4-FFF2-40B4-BE49-F238E27FC236}">
                <a16:creationId xmlns:a16="http://schemas.microsoft.com/office/drawing/2014/main" id="{D166787F-942B-5E33-0604-E139096246D9}"/>
              </a:ext>
            </a:extLst>
          </p:cNvPr>
          <p:cNvPicPr>
            <a:picLocks noChangeAspect="1"/>
          </p:cNvPicPr>
          <p:nvPr/>
        </p:nvPicPr>
        <p:blipFill>
          <a:blip r:embed="rId3"/>
          <a:stretch>
            <a:fillRect/>
          </a:stretch>
        </p:blipFill>
        <p:spPr>
          <a:xfrm>
            <a:off x="1782752" y="1339408"/>
            <a:ext cx="2887157" cy="40832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898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6AF40-239F-4DEE-8DFF-6B78F838459F}"/>
              </a:ext>
            </a:extLst>
          </p:cNvPr>
          <p:cNvSpPr>
            <a:spLocks noGrp="1"/>
          </p:cNvSpPr>
          <p:nvPr>
            <p:ph type="title"/>
          </p:nvPr>
        </p:nvSpPr>
        <p:spPr/>
        <p:txBody>
          <a:bodyPr/>
          <a:lstStyle/>
          <a:p>
            <a:r>
              <a:rPr lang="en-AU" dirty="0"/>
              <a:t>Case Study – Fixing Cloud Anti-Patterns</a:t>
            </a:r>
          </a:p>
        </p:txBody>
      </p:sp>
      <p:sp>
        <p:nvSpPr>
          <p:cNvPr id="5" name="Slide Number Placeholder 4">
            <a:extLst>
              <a:ext uri="{FF2B5EF4-FFF2-40B4-BE49-F238E27FC236}">
                <a16:creationId xmlns:a16="http://schemas.microsoft.com/office/drawing/2014/main" id="{9017B5F8-E4FD-4BA9-821C-09834AA22772}"/>
              </a:ext>
            </a:extLst>
          </p:cNvPr>
          <p:cNvSpPr>
            <a:spLocks noGrp="1"/>
          </p:cNvSpPr>
          <p:nvPr>
            <p:ph type="sldNum" sz="quarter" idx="4"/>
          </p:nvPr>
        </p:nvSpPr>
        <p:spPr/>
        <p:txBody>
          <a:bodyPr/>
          <a:lstStyle/>
          <a:p>
            <a:fld id="{69FE682B-DECD-4DE3-86CF-4A6BD8877A7D}" type="slidenum">
              <a:rPr lang="en-AU" smtClean="0"/>
              <a:pPr/>
              <a:t>9</a:t>
            </a:fld>
            <a:endParaRPr lang="en-AU"/>
          </a:p>
        </p:txBody>
      </p:sp>
      <p:sp>
        <p:nvSpPr>
          <p:cNvPr id="8" name="Footer Placeholder 6">
            <a:extLst>
              <a:ext uri="{FF2B5EF4-FFF2-40B4-BE49-F238E27FC236}">
                <a16:creationId xmlns:a16="http://schemas.microsoft.com/office/drawing/2014/main" id="{00FBCBC5-FCDF-4DBF-8131-B45EFA1F0B28}"/>
              </a:ext>
            </a:extLst>
          </p:cNvPr>
          <p:cNvSpPr>
            <a:spLocks noGrp="1"/>
          </p:cNvSpPr>
          <p:nvPr>
            <p:ph type="ftr" sz="quarter" idx="3"/>
          </p:nvPr>
        </p:nvSpPr>
        <p:spPr>
          <a:xfrm>
            <a:off x="1243113" y="5853037"/>
            <a:ext cx="8033621" cy="292901"/>
          </a:xfrm>
        </p:spPr>
        <p:txBody>
          <a:bodyPr/>
          <a:lstStyle/>
          <a:p>
            <a:r>
              <a:rPr lang="en-AU" dirty="0"/>
              <a:t>Brisbane Azure User Group – 13 April 2022</a:t>
            </a:r>
          </a:p>
        </p:txBody>
      </p:sp>
      <p:sp>
        <p:nvSpPr>
          <p:cNvPr id="9" name="Content Placeholder 11">
            <a:extLst>
              <a:ext uri="{FF2B5EF4-FFF2-40B4-BE49-F238E27FC236}">
                <a16:creationId xmlns:a16="http://schemas.microsoft.com/office/drawing/2014/main" id="{E76161B8-45FC-4B4C-93B1-DAF802A2B2C3}"/>
              </a:ext>
            </a:extLst>
          </p:cNvPr>
          <p:cNvSpPr>
            <a:spLocks noGrp="1"/>
          </p:cNvSpPr>
          <p:nvPr>
            <p:ph sz="quarter" idx="14"/>
          </p:nvPr>
        </p:nvSpPr>
        <p:spPr>
          <a:xfrm>
            <a:off x="1238869" y="6233829"/>
            <a:ext cx="4024312" cy="190500"/>
          </a:xfrm>
        </p:spPr>
        <p:txBody>
          <a:bodyPr/>
          <a:lstStyle/>
          <a:p>
            <a:r>
              <a:rPr lang="en-AU" dirty="0"/>
              <a:t>.NET App Modernisation</a:t>
            </a:r>
          </a:p>
        </p:txBody>
      </p:sp>
      <p:graphicFrame>
        <p:nvGraphicFramePr>
          <p:cNvPr id="7" name="Table 9">
            <a:extLst>
              <a:ext uri="{FF2B5EF4-FFF2-40B4-BE49-F238E27FC236}">
                <a16:creationId xmlns:a16="http://schemas.microsoft.com/office/drawing/2014/main" id="{7E628999-9BFA-445E-8B95-0A7F6A310548}"/>
              </a:ext>
            </a:extLst>
          </p:cNvPr>
          <p:cNvGraphicFramePr>
            <a:graphicFrameLocks noGrp="1"/>
          </p:cNvGraphicFramePr>
          <p:nvPr>
            <p:extLst>
              <p:ext uri="{D42A27DB-BD31-4B8C-83A1-F6EECF244321}">
                <p14:modId xmlns:p14="http://schemas.microsoft.com/office/powerpoint/2010/main" val="210093101"/>
              </p:ext>
            </p:extLst>
          </p:nvPr>
        </p:nvGraphicFramePr>
        <p:xfrm>
          <a:off x="634180" y="1398083"/>
          <a:ext cx="10972800" cy="34798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213236188"/>
                    </a:ext>
                  </a:extLst>
                </a:gridCol>
                <a:gridCol w="5486400">
                  <a:extLst>
                    <a:ext uri="{9D8B030D-6E8A-4147-A177-3AD203B41FA5}">
                      <a16:colId xmlns:a16="http://schemas.microsoft.com/office/drawing/2014/main" val="3454684039"/>
                    </a:ext>
                  </a:extLst>
                </a:gridCol>
              </a:tblGrid>
              <a:tr h="370840">
                <a:tc>
                  <a:txBody>
                    <a:bodyPr/>
                    <a:lstStyle/>
                    <a:p>
                      <a:r>
                        <a:rPr lang="en-AU" dirty="0"/>
                        <a:t>Anti-pattern</a:t>
                      </a:r>
                    </a:p>
                  </a:txBody>
                  <a:tcPr/>
                </a:tc>
                <a:tc>
                  <a:txBody>
                    <a:bodyPr/>
                    <a:lstStyle/>
                    <a:p>
                      <a:r>
                        <a:rPr lang="en-AU" dirty="0"/>
                        <a:t>Resolution</a:t>
                      </a:r>
                    </a:p>
                  </a:txBody>
                  <a:tcPr/>
                </a:tc>
                <a:extLst>
                  <a:ext uri="{0D108BD9-81ED-4DB2-BD59-A6C34878D82A}">
                    <a16:rowId xmlns:a16="http://schemas.microsoft.com/office/drawing/2014/main" val="3985411814"/>
                  </a:ext>
                </a:extLst>
              </a:tr>
              <a:tr h="370840">
                <a:tc>
                  <a:txBody>
                    <a:bodyPr/>
                    <a:lstStyle/>
                    <a:p>
                      <a:r>
                        <a:rPr lang="en-AU" b="1" dirty="0"/>
                        <a:t>Authentication</a:t>
                      </a:r>
                    </a:p>
                    <a:p>
                      <a:r>
                        <a:rPr lang="en-AU" dirty="0"/>
                        <a:t>The application used an Angular form to capture username and password and then authenticate against Active Directory. Numerous problems with this:</a:t>
                      </a:r>
                    </a:p>
                    <a:p>
                      <a:pPr marL="285750" indent="-285750">
                        <a:buFont typeface="Arial" panose="020B0604020202020204" pitchFamily="34" charset="0"/>
                        <a:buChar char="•"/>
                      </a:pPr>
                      <a:r>
                        <a:rPr lang="en-AU" dirty="0"/>
                        <a:t>Poor security (app handles secrets)</a:t>
                      </a:r>
                    </a:p>
                    <a:p>
                      <a:pPr marL="285750" indent="-285750">
                        <a:buFont typeface="Arial" panose="020B0604020202020204" pitchFamily="34" charset="0"/>
                        <a:buChar char="•"/>
                      </a:pPr>
                      <a:r>
                        <a:rPr lang="en-AU" dirty="0"/>
                        <a:t>Impossible to federate identities</a:t>
                      </a:r>
                    </a:p>
                    <a:p>
                      <a:pPr marL="285750" indent="-285750">
                        <a:buFont typeface="Arial" panose="020B0604020202020204" pitchFamily="34" charset="0"/>
                        <a:buChar char="•"/>
                      </a:pPr>
                      <a:r>
                        <a:rPr lang="en-AU" dirty="0"/>
                        <a:t>Bound to on-prem infrastructure</a:t>
                      </a:r>
                    </a:p>
                  </a:txBody>
                  <a:tcPr/>
                </a:tc>
                <a:tc>
                  <a:txBody>
                    <a:bodyPr/>
                    <a:lstStyle/>
                    <a:p>
                      <a:r>
                        <a:rPr lang="en-AU" b="1" dirty="0"/>
                        <a:t>Replaced with Azure AD </a:t>
                      </a:r>
                      <a:r>
                        <a:rPr lang="en-AU" b="1" dirty="0" err="1"/>
                        <a:t>EasyAuth</a:t>
                      </a:r>
                      <a:endParaRPr lang="en-AU" b="0" dirty="0"/>
                    </a:p>
                    <a:p>
                      <a:r>
                        <a:rPr lang="en-AU" b="0" dirty="0"/>
                        <a:t>Turn-key solution enabled on App Service with no code. </a:t>
                      </a:r>
                    </a:p>
                    <a:p>
                      <a:pPr marL="285750" indent="-285750">
                        <a:buFont typeface="Arial" panose="020B0604020202020204" pitchFamily="34" charset="0"/>
                        <a:buChar char="•"/>
                      </a:pPr>
                      <a:r>
                        <a:rPr lang="en-AU" b="0" dirty="0"/>
                        <a:t>Trusted claim is presented to your app based on Azure AD</a:t>
                      </a:r>
                    </a:p>
                    <a:p>
                      <a:pPr marL="285750" indent="-285750">
                        <a:buFont typeface="Arial" panose="020B0604020202020204" pitchFamily="34" charset="0"/>
                        <a:buChar char="•"/>
                      </a:pPr>
                      <a:r>
                        <a:rPr lang="en-AU" b="0" dirty="0"/>
                        <a:t>All authentication and secret handling code removed from the application</a:t>
                      </a:r>
                    </a:p>
                    <a:p>
                      <a:pPr marL="285750" indent="-285750">
                        <a:buFont typeface="Arial" panose="020B0604020202020204" pitchFamily="34" charset="0"/>
                        <a:buChar char="•"/>
                      </a:pPr>
                      <a:r>
                        <a:rPr lang="en-AU" b="0" dirty="0"/>
                        <a:t>Highly resilient global Microsoft-managed infrastructure</a:t>
                      </a:r>
                    </a:p>
                    <a:p>
                      <a:pPr marL="285750" indent="-285750">
                        <a:buFont typeface="Arial" panose="020B0604020202020204" pitchFamily="34" charset="0"/>
                        <a:buChar char="•"/>
                      </a:pPr>
                      <a:r>
                        <a:rPr lang="en-AU" b="0" dirty="0"/>
                        <a:t>Federation out of the box using Azure AD B2B</a:t>
                      </a:r>
                    </a:p>
                  </a:txBody>
                  <a:tcPr/>
                </a:tc>
                <a:extLst>
                  <a:ext uri="{0D108BD9-81ED-4DB2-BD59-A6C34878D82A}">
                    <a16:rowId xmlns:a16="http://schemas.microsoft.com/office/drawing/2014/main" val="2057297611"/>
                  </a:ext>
                </a:extLst>
              </a:tr>
            </a:tbl>
          </a:graphicData>
        </a:graphic>
      </p:graphicFrame>
    </p:spTree>
    <p:extLst>
      <p:ext uri="{BB962C8B-B14F-4D97-AF65-F5344CB8AC3E}">
        <p14:creationId xmlns:p14="http://schemas.microsoft.com/office/powerpoint/2010/main" val="1140553287"/>
      </p:ext>
    </p:extLst>
  </p:cSld>
  <p:clrMapOvr>
    <a:masterClrMapping/>
  </p:clrMapOvr>
</p:sld>
</file>

<file path=ppt/theme/theme1.xml><?xml version="1.0" encoding="utf-8"?>
<a:theme xmlns:a="http://schemas.openxmlformats.org/drawingml/2006/main" name="Office Theme">
  <a:themeElements>
    <a:clrScheme name="Codify">
      <a:dk1>
        <a:srgbClr val="4C4C4C"/>
      </a:dk1>
      <a:lt1>
        <a:srgbClr val="FFFFFF"/>
      </a:lt1>
      <a:dk2>
        <a:srgbClr val="EC671D"/>
      </a:dk2>
      <a:lt2>
        <a:srgbClr val="A9A9A9"/>
      </a:lt2>
      <a:accent1>
        <a:srgbClr val="4C4C4C"/>
      </a:accent1>
      <a:accent2>
        <a:srgbClr val="B6A380"/>
      </a:accent2>
      <a:accent3>
        <a:srgbClr val="FFFFFF"/>
      </a:accent3>
      <a:accent4>
        <a:srgbClr val="4C4C4C"/>
      </a:accent4>
      <a:accent5>
        <a:srgbClr val="C0C9CF"/>
      </a:accent5>
      <a:accent6>
        <a:srgbClr val="A59373"/>
      </a:accent6>
      <a:hlink>
        <a:srgbClr val="B5C3CB"/>
      </a:hlink>
      <a:folHlink>
        <a:srgbClr val="4C4C4C"/>
      </a:folHlink>
    </a:clrScheme>
    <a:fontScheme name="Codify Style">
      <a:majorFont>
        <a:latin typeface="Encode Sans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D001-Presentation-16x9.potx" id="{B104B6BF-F974-487B-BD5E-7EC834FDF65C}" vid="{67746522-E850-47B0-96CE-BBD953CCD6F6}"/>
    </a:ext>
  </a:extLst>
</a:theme>
</file>

<file path=ppt/theme/theme2.xml><?xml version="1.0" encoding="utf-8"?>
<a:theme xmlns:a="http://schemas.openxmlformats.org/drawingml/2006/main" name="1_Office Theme">
  <a:themeElements>
    <a:clrScheme name="Codify">
      <a:dk1>
        <a:srgbClr val="4C4C4C"/>
      </a:dk1>
      <a:lt1>
        <a:srgbClr val="FFFFFF"/>
      </a:lt1>
      <a:dk2>
        <a:srgbClr val="EC671D"/>
      </a:dk2>
      <a:lt2>
        <a:srgbClr val="A9A9A9"/>
      </a:lt2>
      <a:accent1>
        <a:srgbClr val="4C4C4C"/>
      </a:accent1>
      <a:accent2>
        <a:srgbClr val="B6A380"/>
      </a:accent2>
      <a:accent3>
        <a:srgbClr val="FFFFFF"/>
      </a:accent3>
      <a:accent4>
        <a:srgbClr val="4C4C4C"/>
      </a:accent4>
      <a:accent5>
        <a:srgbClr val="C0C9CF"/>
      </a:accent5>
      <a:accent6>
        <a:srgbClr val="A59373"/>
      </a:accent6>
      <a:hlink>
        <a:srgbClr val="B5C3CB"/>
      </a:hlink>
      <a:folHlink>
        <a:srgbClr val="4C4C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D001-Presentation-16x9.potx" id="{B104B6BF-F974-487B-BD5E-7EC834FDF65C}" vid="{67746522-E850-47B0-96CE-BBD953CCD6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39b1f0a-8ac8-471b-8adf-43f719f2e0bf">
      <Terms xmlns="http://schemas.microsoft.com/office/infopath/2007/PartnerControls"/>
    </lcf76f155ced4ddcb4097134ff3c332f>
    <TaxCatchAll xmlns="60a1e034-c97c-42b2-bee3-92aad2c0cb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F07161F7CB54AA69DDD4AA56D7980" ma:contentTypeVersion="16" ma:contentTypeDescription="Create a new document." ma:contentTypeScope="" ma:versionID="0c179bd71d788c56074c952639661070">
  <xsd:schema xmlns:xsd="http://www.w3.org/2001/XMLSchema" xmlns:xs="http://www.w3.org/2001/XMLSchema" xmlns:p="http://schemas.microsoft.com/office/2006/metadata/properties" xmlns:ns2="f39b1f0a-8ac8-471b-8adf-43f719f2e0bf" xmlns:ns3="60a1e034-c97c-42b2-bee3-92aad2c0cb0b" targetNamespace="http://schemas.microsoft.com/office/2006/metadata/properties" ma:root="true" ma:fieldsID="8d309ada1d3804fbd1ad625117298190" ns2:_="" ns3:_="">
    <xsd:import namespace="f39b1f0a-8ac8-471b-8adf-43f719f2e0bf"/>
    <xsd:import namespace="60a1e034-c97c-42b2-bee3-92aad2c0cb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9b1f0a-8ac8-471b-8adf-43f719f2e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609915a-c500-419b-aca1-2e4accaa20c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a1e034-c97c-42b2-bee3-92aad2c0cb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8c7e615-b838-4f21-89f1-b72c32dc56b7}" ma:internalName="TaxCatchAll" ma:showField="CatchAllData" ma:web="60a1e034-c97c-42b2-bee3-92aad2c0cb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3A8EFE-26D4-4A07-9032-DC589D2FFEE3}">
  <ds:schemaRefs>
    <ds:schemaRef ds:uri="http://schemas.microsoft.com/sharepoint/v3/contenttype/forms"/>
  </ds:schemaRefs>
</ds:datastoreItem>
</file>

<file path=customXml/itemProps2.xml><?xml version="1.0" encoding="utf-8"?>
<ds:datastoreItem xmlns:ds="http://schemas.openxmlformats.org/officeDocument/2006/customXml" ds:itemID="{379284A3-D299-43DC-8C30-EBC9E4CF1A84}">
  <ds:schemaRefs>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 ds:uri="f39b1f0a-8ac8-471b-8adf-43f719f2e0bf"/>
    <ds:schemaRef ds:uri="http://www.w3.org/XML/1998/namespace"/>
    <ds:schemaRef ds:uri="60a1e034-c97c-42b2-bee3-92aad2c0cb0b"/>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4454D5C-A921-4337-BC6D-541237535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9b1f0a-8ac8-471b-8adf-43f719f2e0bf"/>
    <ds:schemaRef ds:uri="60a1e034-c97c-42b2-bee3-92aad2c0cb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COD001-Presentation-16x9</Template>
  <TotalTime>0</TotalTime>
  <Words>6406</Words>
  <Application>Microsoft Macintosh PowerPoint</Application>
  <PresentationFormat>Widescreen</PresentationFormat>
  <Paragraphs>838</Paragraphs>
  <Slides>29</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Courier New</vt:lpstr>
      <vt:lpstr>Encode Sans SemiBold</vt:lpstr>
      <vt:lpstr>Montserrat Medium</vt:lpstr>
      <vt:lpstr>Nexa Bold</vt:lpstr>
      <vt:lpstr>Segoe UI Emoji</vt:lpstr>
      <vt:lpstr>Wingdings</vt:lpstr>
      <vt:lpstr>Office Theme</vt:lpstr>
      <vt:lpstr>1_Office Theme</vt:lpstr>
      <vt:lpstr>PowerPoint Presentation</vt:lpstr>
      <vt:lpstr>Agenda</vt:lpstr>
      <vt:lpstr>Introduction</vt:lpstr>
      <vt:lpstr>PowerPoint Presentation</vt:lpstr>
      <vt:lpstr>What does modernisation mean?</vt:lpstr>
      <vt:lpstr>Why PaaS?</vt:lpstr>
      <vt:lpstr>Case Study – Fixing Cloud Anti-Patterns</vt:lpstr>
      <vt:lpstr>Case Study – Fixing Cloud Anti-Patterns</vt:lpstr>
      <vt:lpstr>Case Study – Fixing Cloud Anti-Patterns</vt:lpstr>
      <vt:lpstr>Case Study – Fixing Cloud Anti-Patterns</vt:lpstr>
      <vt:lpstr>Case Study – Fixing Cloud Anti-Patterns</vt:lpstr>
      <vt:lpstr>A new security paradigm</vt:lpstr>
      <vt:lpstr>Zero Trust &amp; Identity as the perimeter</vt:lpstr>
      <vt:lpstr>Anatomy of Modern Apps</vt:lpstr>
      <vt:lpstr>Anatomy of Modern Apps</vt:lpstr>
      <vt:lpstr>Anatomy of Modern Apps</vt:lpstr>
      <vt:lpstr>Anatomy of Modern Apps</vt:lpstr>
      <vt:lpstr>Anatomy of Modern Apps</vt:lpstr>
      <vt:lpstr>Anatomy of Modern Apps</vt:lpstr>
      <vt:lpstr>Anatomy of Modern Apps</vt:lpstr>
      <vt:lpstr>Anatomy of Modern Apps</vt:lpstr>
      <vt:lpstr>Anatomy of Modern Apps</vt:lpstr>
      <vt:lpstr>Anatomy of Modern Apps</vt:lpstr>
      <vt:lpstr>Anatomy of Modern Apps</vt:lpstr>
      <vt:lpstr>PowerPoint Presentation</vt:lpstr>
      <vt:lpstr>Stories from the trenches</vt:lpstr>
      <vt:lpstr>Stories from the trenches</vt:lpstr>
      <vt:lpstr>Stories from the trenches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2019-05-22T21:59:26Z</dcterms:created>
  <dcterms:modified xsi:type="dcterms:W3CDTF">2022-04-13T06:36:54Z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0x010100649F07161F7CB54AA69DDD4AA56D7980</vt:lpwstr>
  </property>
  <property fmtid="{D5CDD505-2E9C-101B-9397-08002B2CF9AE}" pid="3" name="MediaServiceImageTags">
    <vt:lpwstr/>
  </property>
</Properties>
</file>